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4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1"/>
  </p:notesMasterIdLst>
  <p:handoutMasterIdLst>
    <p:handoutMasterId r:id="rId62"/>
  </p:handoutMasterIdLst>
  <p:sldIdLst>
    <p:sldId id="321" r:id="rId2"/>
    <p:sldId id="445" r:id="rId3"/>
    <p:sldId id="259" r:id="rId4"/>
    <p:sldId id="309" r:id="rId5"/>
    <p:sldId id="310" r:id="rId6"/>
    <p:sldId id="511" r:id="rId7"/>
    <p:sldId id="311" r:id="rId8"/>
    <p:sldId id="315" r:id="rId9"/>
    <p:sldId id="312" r:id="rId10"/>
    <p:sldId id="314" r:id="rId11"/>
    <p:sldId id="317" r:id="rId12"/>
    <p:sldId id="313" r:id="rId13"/>
    <p:sldId id="447" r:id="rId14"/>
    <p:sldId id="448" r:id="rId15"/>
    <p:sldId id="512" r:id="rId16"/>
    <p:sldId id="345" r:id="rId17"/>
    <p:sldId id="346" r:id="rId18"/>
    <p:sldId id="347" r:id="rId19"/>
    <p:sldId id="459" r:id="rId20"/>
    <p:sldId id="460" r:id="rId21"/>
    <p:sldId id="510" r:id="rId22"/>
    <p:sldId id="518" r:id="rId23"/>
    <p:sldId id="348" r:id="rId24"/>
    <p:sldId id="349" r:id="rId25"/>
    <p:sldId id="446" r:id="rId26"/>
    <p:sldId id="350" r:id="rId27"/>
    <p:sldId id="352" r:id="rId28"/>
    <p:sldId id="353" r:id="rId29"/>
    <p:sldId id="449" r:id="rId30"/>
    <p:sldId id="517" r:id="rId31"/>
    <p:sldId id="355" r:id="rId32"/>
    <p:sldId id="356" r:id="rId33"/>
    <p:sldId id="357" r:id="rId34"/>
    <p:sldId id="358" r:id="rId35"/>
    <p:sldId id="359" r:id="rId36"/>
    <p:sldId id="360" r:id="rId37"/>
    <p:sldId id="361" r:id="rId38"/>
    <p:sldId id="455" r:id="rId39"/>
    <p:sldId id="456" r:id="rId40"/>
    <p:sldId id="363" r:id="rId41"/>
    <p:sldId id="364" r:id="rId42"/>
    <p:sldId id="366" r:id="rId43"/>
    <p:sldId id="367" r:id="rId44"/>
    <p:sldId id="368" r:id="rId45"/>
    <p:sldId id="451" r:id="rId46"/>
    <p:sldId id="452" r:id="rId47"/>
    <p:sldId id="410" r:id="rId48"/>
    <p:sldId id="411" r:id="rId49"/>
    <p:sldId id="412" r:id="rId50"/>
    <p:sldId id="416" r:id="rId51"/>
    <p:sldId id="417" r:id="rId52"/>
    <p:sldId id="418" r:id="rId53"/>
    <p:sldId id="413" r:id="rId54"/>
    <p:sldId id="414" r:id="rId55"/>
    <p:sldId id="415" r:id="rId56"/>
    <p:sldId id="419" r:id="rId57"/>
    <p:sldId id="420" r:id="rId58"/>
    <p:sldId id="454" r:id="rId59"/>
    <p:sldId id="391" r:id="rId60"/>
  </p:sldIdLst>
  <p:sldSz cx="11879263" cy="7921625"/>
  <p:notesSz cx="7099300" cy="10234613"/>
  <p:custDataLst>
    <p:tags r:id="rId63"/>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561" algn="ctr" rtl="0" fontAlgn="base">
      <a:spcBef>
        <a:spcPct val="0"/>
      </a:spcBef>
      <a:spcAft>
        <a:spcPct val="0"/>
      </a:spcAft>
      <a:defRPr sz="1500" kern="1200">
        <a:solidFill>
          <a:schemeClr val="tx2"/>
        </a:solidFill>
        <a:latin typeface="Tempus Sans ITC" pitchFamily="82" charset="0"/>
        <a:ea typeface="+mn-ea"/>
        <a:cs typeface="+mn-cs"/>
      </a:defRPr>
    </a:lvl2pPr>
    <a:lvl3pPr marL="1131126" algn="ctr" rtl="0" fontAlgn="base">
      <a:spcBef>
        <a:spcPct val="0"/>
      </a:spcBef>
      <a:spcAft>
        <a:spcPct val="0"/>
      </a:spcAft>
      <a:defRPr sz="1500" kern="1200">
        <a:solidFill>
          <a:schemeClr val="tx2"/>
        </a:solidFill>
        <a:latin typeface="Tempus Sans ITC" pitchFamily="82" charset="0"/>
        <a:ea typeface="+mn-ea"/>
        <a:cs typeface="+mn-cs"/>
      </a:defRPr>
    </a:lvl3pPr>
    <a:lvl4pPr marL="1696685" algn="ctr" rtl="0" fontAlgn="base">
      <a:spcBef>
        <a:spcPct val="0"/>
      </a:spcBef>
      <a:spcAft>
        <a:spcPct val="0"/>
      </a:spcAft>
      <a:defRPr sz="1500" kern="1200">
        <a:solidFill>
          <a:schemeClr val="tx2"/>
        </a:solidFill>
        <a:latin typeface="Tempus Sans ITC" pitchFamily="82" charset="0"/>
        <a:ea typeface="+mn-ea"/>
        <a:cs typeface="+mn-cs"/>
      </a:defRPr>
    </a:lvl4pPr>
    <a:lvl5pPr marL="2262251" algn="ctr" rtl="0" fontAlgn="base">
      <a:spcBef>
        <a:spcPct val="0"/>
      </a:spcBef>
      <a:spcAft>
        <a:spcPct val="0"/>
      </a:spcAft>
      <a:defRPr sz="1500" kern="1200">
        <a:solidFill>
          <a:schemeClr val="tx2"/>
        </a:solidFill>
        <a:latin typeface="Tempus Sans ITC" pitchFamily="82" charset="0"/>
        <a:ea typeface="+mn-ea"/>
        <a:cs typeface="+mn-cs"/>
      </a:defRPr>
    </a:lvl5pPr>
    <a:lvl6pPr marL="2827813" algn="l" defTabSz="1131126" rtl="0" eaLnBrk="1" latinLnBrk="0" hangingPunct="1">
      <a:defRPr sz="1500" kern="1200">
        <a:solidFill>
          <a:schemeClr val="tx2"/>
        </a:solidFill>
        <a:latin typeface="Tempus Sans ITC" pitchFamily="82" charset="0"/>
        <a:ea typeface="+mn-ea"/>
        <a:cs typeface="+mn-cs"/>
      </a:defRPr>
    </a:lvl6pPr>
    <a:lvl7pPr marL="3393374" algn="l" defTabSz="1131126" rtl="0" eaLnBrk="1" latinLnBrk="0" hangingPunct="1">
      <a:defRPr sz="1500" kern="1200">
        <a:solidFill>
          <a:schemeClr val="tx2"/>
        </a:solidFill>
        <a:latin typeface="Tempus Sans ITC" pitchFamily="82" charset="0"/>
        <a:ea typeface="+mn-ea"/>
        <a:cs typeface="+mn-cs"/>
      </a:defRPr>
    </a:lvl7pPr>
    <a:lvl8pPr marL="3958938" algn="l" defTabSz="1131126" rtl="0" eaLnBrk="1" latinLnBrk="0" hangingPunct="1">
      <a:defRPr sz="1500" kern="1200">
        <a:solidFill>
          <a:schemeClr val="tx2"/>
        </a:solidFill>
        <a:latin typeface="Tempus Sans ITC" pitchFamily="82" charset="0"/>
        <a:ea typeface="+mn-ea"/>
        <a:cs typeface="+mn-cs"/>
      </a:defRPr>
    </a:lvl8pPr>
    <a:lvl9pPr marL="4524504" algn="l" defTabSz="1131126"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1"/>
    <p:restoredTop sz="67483" autoAdjust="0"/>
  </p:normalViewPr>
  <p:slideViewPr>
    <p:cSldViewPr>
      <p:cViewPr varScale="1">
        <p:scale>
          <a:sx n="73" d="100"/>
          <a:sy n="73" d="100"/>
        </p:scale>
        <p:origin x="3032" y="184"/>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notesViewPr>
    <p:cSldViewPr>
      <p:cViewPr varScale="1">
        <p:scale>
          <a:sx n="106" d="100"/>
          <a:sy n="106" d="100"/>
        </p:scale>
        <p:origin x="5008"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400" kern="1200">
        <a:solidFill>
          <a:schemeClr val="tx1"/>
        </a:solidFill>
        <a:latin typeface="+mn-lt"/>
        <a:ea typeface="+mn-ea"/>
        <a:cs typeface="+mn-cs"/>
      </a:defRPr>
    </a:lvl1pPr>
    <a:lvl2pPr marL="565561" algn="l" rtl="0" fontAlgn="base">
      <a:spcBef>
        <a:spcPct val="30000"/>
      </a:spcBef>
      <a:spcAft>
        <a:spcPct val="0"/>
      </a:spcAft>
      <a:defRPr sz="1400" kern="1200">
        <a:solidFill>
          <a:schemeClr val="tx1"/>
        </a:solidFill>
        <a:latin typeface="+mn-lt"/>
        <a:ea typeface="+mn-ea"/>
        <a:cs typeface="+mn-cs"/>
      </a:defRPr>
    </a:lvl2pPr>
    <a:lvl3pPr marL="1131126" algn="l" rtl="0" fontAlgn="base">
      <a:spcBef>
        <a:spcPct val="30000"/>
      </a:spcBef>
      <a:spcAft>
        <a:spcPct val="0"/>
      </a:spcAft>
      <a:defRPr sz="1500" kern="1200">
        <a:solidFill>
          <a:schemeClr val="tx1"/>
        </a:solidFill>
        <a:latin typeface="Arial" charset="0"/>
        <a:ea typeface="+mn-ea"/>
        <a:cs typeface="+mn-cs"/>
      </a:defRPr>
    </a:lvl3pPr>
    <a:lvl4pPr marL="1696685" algn="l" rtl="0" fontAlgn="base">
      <a:spcBef>
        <a:spcPct val="30000"/>
      </a:spcBef>
      <a:spcAft>
        <a:spcPct val="0"/>
      </a:spcAft>
      <a:defRPr sz="1500" kern="1200">
        <a:solidFill>
          <a:schemeClr val="tx1"/>
        </a:solidFill>
        <a:latin typeface="Arial" charset="0"/>
        <a:ea typeface="+mn-ea"/>
        <a:cs typeface="+mn-cs"/>
      </a:defRPr>
    </a:lvl4pPr>
    <a:lvl5pPr marL="2262251" algn="l" rtl="0" fontAlgn="base">
      <a:spcBef>
        <a:spcPct val="30000"/>
      </a:spcBef>
      <a:spcAft>
        <a:spcPct val="0"/>
      </a:spcAft>
      <a:defRPr sz="1500" kern="1200">
        <a:solidFill>
          <a:schemeClr val="tx1"/>
        </a:solidFill>
        <a:latin typeface="Arial" charset="0"/>
        <a:ea typeface="+mn-ea"/>
        <a:cs typeface="+mn-cs"/>
      </a:defRPr>
    </a:lvl5pPr>
    <a:lvl6pPr marL="2827813" algn="l" defTabSz="1131126" rtl="0" eaLnBrk="1" latinLnBrk="0" hangingPunct="1">
      <a:defRPr sz="1500" kern="1200">
        <a:solidFill>
          <a:schemeClr val="tx1"/>
        </a:solidFill>
        <a:latin typeface="+mn-lt"/>
        <a:ea typeface="+mn-ea"/>
        <a:cs typeface="+mn-cs"/>
      </a:defRPr>
    </a:lvl6pPr>
    <a:lvl7pPr marL="3393374" algn="l" defTabSz="1131126" rtl="0" eaLnBrk="1" latinLnBrk="0" hangingPunct="1">
      <a:defRPr sz="1500" kern="1200">
        <a:solidFill>
          <a:schemeClr val="tx1"/>
        </a:solidFill>
        <a:latin typeface="+mn-lt"/>
        <a:ea typeface="+mn-ea"/>
        <a:cs typeface="+mn-cs"/>
      </a:defRPr>
    </a:lvl7pPr>
    <a:lvl8pPr marL="3958938" algn="l" defTabSz="1131126" rtl="0" eaLnBrk="1" latinLnBrk="0" hangingPunct="1">
      <a:defRPr sz="1500" kern="1200">
        <a:solidFill>
          <a:schemeClr val="tx1"/>
        </a:solidFill>
        <a:latin typeface="+mn-lt"/>
        <a:ea typeface="+mn-ea"/>
        <a:cs typeface="+mn-cs"/>
      </a:defRPr>
    </a:lvl8pPr>
    <a:lvl9pPr marL="4524504" algn="l" defTabSz="113112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unece.org/cefact/edifact/welcome.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fib-dm.com/finance-ontology-transform-data-mode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1</a:t>
            </a:fld>
            <a:endParaRPr lang="en-US"/>
          </a:p>
        </p:txBody>
      </p:sp>
    </p:spTree>
    <p:extLst>
      <p:ext uri="{BB962C8B-B14F-4D97-AF65-F5344CB8AC3E}">
        <p14:creationId xmlns:p14="http://schemas.microsoft.com/office/powerpoint/2010/main" val="4134001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p:txBody>
          <a:bodyPr/>
          <a:lstStyle/>
          <a:p>
            <a:fld id="{024CF5F8-0471-4701-A3C4-8B851D3EA503}" type="slidenum">
              <a:rPr lang="en-GB"/>
              <a:pPr/>
              <a:t>10</a:t>
            </a:fld>
            <a:endParaRPr lang="en-GB"/>
          </a:p>
        </p:txBody>
      </p:sp>
      <p:sp>
        <p:nvSpPr>
          <p:cNvPr id="50179" name="Rectangle 2"/>
          <p:cNvSpPr>
            <a:spLocks noGrp="1" noRot="1" noChangeAspect="1" noChangeArrowheads="1" noTextEdit="1"/>
          </p:cNvSpPr>
          <p:nvPr>
            <p:ph type="sldImg"/>
          </p:nvPr>
        </p:nvSpPr>
        <p:spPr>
          <a:xfrm>
            <a:off x="671513" y="768350"/>
            <a:ext cx="5756275" cy="3838575"/>
          </a:xfrm>
          <a:ln/>
        </p:spPr>
      </p:sp>
      <p:sp>
        <p:nvSpPr>
          <p:cNvPr id="50180" name="Rectangle 3"/>
          <p:cNvSpPr>
            <a:spLocks noGrp="1" noChangeArrowheads="1"/>
          </p:cNvSpPr>
          <p:nvPr>
            <p:ph type="body" idx="1"/>
          </p:nvPr>
        </p:nvSpPr>
        <p:spPr/>
        <p:txBody>
          <a:bodyPr/>
          <a:lstStyle/>
          <a:p>
            <a:r>
              <a:rPr lang="en-GB" dirty="0"/>
              <a:t>However, the same XML document can also be viewed as structured</a:t>
            </a:r>
            <a:r>
              <a:rPr lang="en-GB" baseline="0" dirty="0"/>
              <a:t> data. An XML parser would typically generate a hierarchical data structure as illustrated. This explains why we can understand XML also as a data model, more precisely a semi-structured data model, as it embeds schema information directly into the data. </a:t>
            </a:r>
            <a:endParaRPr lang="en-GB" dirty="0"/>
          </a:p>
        </p:txBody>
      </p:sp>
    </p:spTree>
    <p:extLst>
      <p:ext uri="{BB962C8B-B14F-4D97-AF65-F5344CB8AC3E}">
        <p14:creationId xmlns:p14="http://schemas.microsoft.com/office/powerpoint/2010/main" val="1642651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dirty="0"/>
              <a:t>Semi-structured data can be schema-less.</a:t>
            </a:r>
            <a:r>
              <a:rPr lang="en-GB" baseline="0" dirty="0"/>
              <a:t> This has significant advantages for applications that do not know the structural elements in advance. For example, often it is helpful if new types of attributes can be added in a database as application requirements evolve. Another advantage is that by embedding schema information into the data, data can be interpreted without requiring additional context information in the form of database schemas. This can be useful in applications where data is exchanged.</a:t>
            </a:r>
          </a:p>
          <a:p>
            <a:r>
              <a:rPr lang="en-GB" baseline="0" dirty="0"/>
              <a:t>Having no schema has however also its drawbacks as the additional flexibility also can be at the detriment of data consistency. Applications might, for example, not be able to properly process attributes that have been arbitrarily added. Also many optimizations that rely on the availability of a schema, and on the assumption that the schema is stable, cannot be applied. </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542969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p:txBody>
          <a:bodyPr/>
          <a:lstStyle/>
          <a:p>
            <a:fld id="{6299CC63-B2AF-4F01-9D5F-A5CE1B97140F}" type="slidenum">
              <a:rPr lang="en-GB"/>
              <a:pPr/>
              <a:t>12</a:t>
            </a:fld>
            <a:endParaRPr lang="en-GB"/>
          </a:p>
        </p:txBody>
      </p:sp>
      <p:sp>
        <p:nvSpPr>
          <p:cNvPr id="51203" name="Rectangle 2"/>
          <p:cNvSpPr>
            <a:spLocks noGrp="1" noRot="1" noChangeAspect="1" noChangeArrowheads="1" noTextEdit="1"/>
          </p:cNvSpPr>
          <p:nvPr>
            <p:ph type="sldImg"/>
          </p:nvPr>
        </p:nvSpPr>
        <p:spPr>
          <a:xfrm>
            <a:off x="671513" y="768350"/>
            <a:ext cx="5756275" cy="3838575"/>
          </a:xfrm>
          <a:ln/>
        </p:spPr>
      </p:sp>
      <p:sp>
        <p:nvSpPr>
          <p:cNvPr id="51204" name="Rectangle 3"/>
          <p:cNvSpPr>
            <a:spLocks noGrp="1" noChangeArrowheads="1"/>
          </p:cNvSpPr>
          <p:nvPr>
            <p:ph type="body" idx="1"/>
          </p:nvPr>
        </p:nvSpPr>
        <p:spPr/>
        <p:txBody>
          <a:bodyPr/>
          <a:lstStyle/>
          <a:p>
            <a:r>
              <a:rPr lang="en-US" noProof="0" dirty="0"/>
              <a:t>The duality</a:t>
            </a:r>
            <a:r>
              <a:rPr lang="en-US" baseline="0" noProof="0" dirty="0"/>
              <a:t> of XML, being a document model and a data model at the same time makes it particularly suitable for applications that exchange data over communication networks. For every data collection or database that is represented in XML there exists a canonical encoding into a text (document). The encoding is called serialization. Since documents are sequences of symbols, they can be naturally exchanged over communication networks. There exist many other similar models for serializing data into documents. Recently JSON has become widely used for exchanging data among applications and has to a certain extent substituted XML in this role in many contexts. However, JSON is less suited for applications that enrich natural language text with structured data.</a:t>
            </a:r>
            <a:endParaRPr lang="en-US" noProof="0" dirty="0"/>
          </a:p>
        </p:txBody>
      </p:sp>
    </p:spTree>
    <p:extLst>
      <p:ext uri="{BB962C8B-B14F-4D97-AF65-F5344CB8AC3E}">
        <p14:creationId xmlns:p14="http://schemas.microsoft.com/office/powerpoint/2010/main" val="2134234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1150163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4069827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Serialisibility and semi-structured data are concept that are strongly correlated but not the same. Many of the semi-structured data models, like XML and JSON, have been introduced to either enrich documents with data semantics, or to encode data in a serialized format. However, it is perfectly possible to define a semi data model, that does not necessarily aim at a serialized representation. Knowledge graphs are an example for this - though they of course also can be and are serialized. Knowledge graphs have been conceived to provide a flexible way to model data and capture semantics. We will next review the development of this concept.</a:t>
            </a:r>
          </a:p>
        </p:txBody>
      </p:sp>
      <p:sp>
        <p:nvSpPr>
          <p:cNvPr id="4" name="Slide Number Placeholder 3"/>
          <p:cNvSpPr>
            <a:spLocks noGrp="1"/>
          </p:cNvSpPr>
          <p:nvPr>
            <p:ph type="sldNum" sz="quarter" idx="5"/>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4242076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0476A5F3-350F-465F-BCEE-DFFE48FDB53D}" type="slidenum">
              <a:rPr lang="en-US" smtClean="0"/>
              <a:pPr/>
              <a:t>16</a:t>
            </a:fld>
            <a:endParaRPr lang="en-US"/>
          </a:p>
        </p:txBody>
      </p:sp>
      <p:sp>
        <p:nvSpPr>
          <p:cNvPr id="24579" name="Rectangle 2"/>
          <p:cNvSpPr>
            <a:spLocks noGrp="1" noRot="1" noChangeAspect="1" noChangeArrowheads="1" noTextEdit="1"/>
          </p:cNvSpPr>
          <p:nvPr>
            <p:ph type="sldImg"/>
          </p:nvPr>
        </p:nvSpPr>
        <p:spPr>
          <a:xfrm>
            <a:off x="671513" y="768350"/>
            <a:ext cx="5756275" cy="3838575"/>
          </a:xfrm>
          <a:ln/>
        </p:spPr>
      </p:sp>
      <p:sp>
        <p:nvSpPr>
          <p:cNvPr id="24580" name="Rectangle 3"/>
          <p:cNvSpPr>
            <a:spLocks noGrp="1" noChangeArrowheads="1"/>
          </p:cNvSpPr>
          <p:nvPr>
            <p:ph type="body" idx="1"/>
          </p:nvPr>
        </p:nvSpPr>
        <p:spPr>
          <a:noFill/>
          <a:ln/>
        </p:spPr>
        <p:txBody>
          <a:bodyPr/>
          <a:lstStyle/>
          <a:p>
            <a:r>
              <a:rPr lang="en-US" dirty="0"/>
              <a:t>XML provides a framework</a:t>
            </a:r>
            <a:r>
              <a:rPr lang="en-US" baseline="0" dirty="0"/>
              <a:t> to encode data on the Web in a standardized fashion, to deal with irregular Web data structures and to exchange Web data among information systems. Thus, it is an approach to address syntactic heterogeneity on the Web.</a:t>
            </a:r>
          </a:p>
          <a:p>
            <a:r>
              <a:rPr lang="en-US" baseline="0" dirty="0"/>
              <a:t>The markup used in XML can be interpreted by applications. This enables automated processing of Web data. However, for properly interpreting the markup, semantic heterogeneity needs to be addressed as well. The same concepts can ^represented in different application contexts differently, e.g., by using different terms to denote the same meaning. This is a major obstacle to enable interoperability on the Web and indeed in industry this is considered as one of the major problems in the use of information technology. Already in 2010, Mike Brodie at the time at GTE, estimated that the total cost of semantic integration world-wide amounts to 1 trillion$ / year. Very likely, this figure has in the meantime increased.</a:t>
            </a:r>
          </a:p>
          <a:p>
            <a:endParaRPr lang="en-US" dirty="0"/>
          </a:p>
          <a:p>
            <a:endParaRPr lang="en-US" dirty="0"/>
          </a:p>
        </p:txBody>
      </p:sp>
    </p:spTree>
    <p:extLst>
      <p:ext uri="{BB962C8B-B14F-4D97-AF65-F5344CB8AC3E}">
        <p14:creationId xmlns:p14="http://schemas.microsoft.com/office/powerpoint/2010/main" val="1250306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4F3911F7-AD58-42EF-84EC-2F06DC4969DD}" type="slidenum">
              <a:rPr lang="en-US" smtClean="0"/>
              <a:pPr/>
              <a:t>17</a:t>
            </a:fld>
            <a:endParaRPr lang="en-US"/>
          </a:p>
        </p:txBody>
      </p:sp>
      <p:sp>
        <p:nvSpPr>
          <p:cNvPr id="22531" name="Rectangle 2"/>
          <p:cNvSpPr>
            <a:spLocks noGrp="1" noRot="1" noChangeAspect="1" noChangeArrowheads="1" noTextEdit="1"/>
          </p:cNvSpPr>
          <p:nvPr>
            <p:ph type="sldImg"/>
          </p:nvPr>
        </p:nvSpPr>
        <p:spPr>
          <a:xfrm>
            <a:off x="671513" y="768350"/>
            <a:ext cx="5756275" cy="3838575"/>
          </a:xfrm>
          <a:ln/>
        </p:spPr>
      </p:sp>
      <p:sp>
        <p:nvSpPr>
          <p:cNvPr id="22532" name="Rectangle 3"/>
          <p:cNvSpPr>
            <a:spLocks noGrp="1" noChangeArrowheads="1"/>
          </p:cNvSpPr>
          <p:nvPr>
            <p:ph type="body" idx="1"/>
          </p:nvPr>
        </p:nvSpPr>
        <p:spPr>
          <a:noFill/>
          <a:ln/>
        </p:spPr>
        <p:txBody>
          <a:bodyPr/>
          <a:lstStyle/>
          <a:p>
            <a:r>
              <a:rPr lang="en-US" noProof="0" dirty="0"/>
              <a:t>In order to address the problem of semantic interoperability and thus enable automated processing of Web data, the W3C initiated</a:t>
            </a:r>
            <a:r>
              <a:rPr lang="en-US" baseline="0" noProof="0" dirty="0"/>
              <a:t> the “Semantic Web”  initiative. The Semantic Web is a framework that builds on Web technology, including the XML framework and extends it with technologies that facilitate semantic interoperability.</a:t>
            </a:r>
            <a:endParaRPr lang="en-US" noProof="0" dirty="0"/>
          </a:p>
        </p:txBody>
      </p:sp>
    </p:spTree>
    <p:extLst>
      <p:ext uri="{BB962C8B-B14F-4D97-AF65-F5344CB8AC3E}">
        <p14:creationId xmlns:p14="http://schemas.microsoft.com/office/powerpoint/2010/main" val="2084768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FA8553BD-DF0B-4C09-80A8-9F280B0178B2}" type="slidenum">
              <a:rPr lang="en-US" smtClean="0"/>
              <a:pPr/>
              <a:t>18</a:t>
            </a:fld>
            <a:endParaRPr lang="en-US"/>
          </a:p>
        </p:txBody>
      </p:sp>
      <p:sp>
        <p:nvSpPr>
          <p:cNvPr id="26627" name="Rectangle 2"/>
          <p:cNvSpPr>
            <a:spLocks noGrp="1" noRot="1" noChangeAspect="1" noChangeArrowheads="1" noTextEdit="1"/>
          </p:cNvSpPr>
          <p:nvPr>
            <p:ph type="sldImg"/>
          </p:nvPr>
        </p:nvSpPr>
        <p:spPr>
          <a:xfrm>
            <a:off x="671513" y="768350"/>
            <a:ext cx="5756275" cy="3838575"/>
          </a:xfrm>
          <a:ln/>
        </p:spPr>
      </p:sp>
      <p:sp>
        <p:nvSpPr>
          <p:cNvPr id="26628" name="Rectangle 3"/>
          <p:cNvSpPr>
            <a:spLocks noGrp="1" noChangeArrowheads="1"/>
          </p:cNvSpPr>
          <p:nvPr>
            <p:ph type="body" idx="1"/>
          </p:nvPr>
        </p:nvSpPr>
        <p:spPr>
          <a:xfrm>
            <a:off x="307975" y="4862514"/>
            <a:ext cx="6483350" cy="4603750"/>
          </a:xfrm>
          <a:noFill/>
          <a:ln/>
        </p:spPr>
        <p:txBody>
          <a:bodyPr/>
          <a:lstStyle/>
          <a:p>
            <a:pPr marL="228600" indent="-228600"/>
            <a:r>
              <a:rPr lang="en-US" sz="900" dirty="0"/>
              <a:t>There exist three basic approaches to tackle the problem of automating semantic processing of the data on the Web:</a:t>
            </a:r>
          </a:p>
          <a:p>
            <a:pPr marL="228600" indent="-228600">
              <a:buFontTx/>
              <a:buAutoNum type="arabicPeriod"/>
            </a:pPr>
            <a:r>
              <a:rPr lang="en-US" sz="900" dirty="0"/>
              <a:t>Standardization avoids the problem of semantic heterogeneity a priori. This approach is used when there exists already (historically) a wide agreement on the structure of relevant data and their interpretation. For example, terminology in the financial industry is largely standardized, and therefore it is not a major problem to produce agreed upon formal specifications of such terminology and corresponding schemas to represent the data. This is even more the case as there exist in this type of business environment typically strong players that can enforce the standards.</a:t>
            </a:r>
          </a:p>
          <a:p>
            <a:pPr marL="228600" indent="-228600">
              <a:buFontTx/>
              <a:buAutoNum type="arabicPeriod"/>
            </a:pPr>
            <a:r>
              <a:rPr lang="en-US" sz="900" dirty="0"/>
              <a:t>Translation or mapping between different schemas and databases is the second possibility to establish semantic interoperability. This is the approach that has been extensively adopted for data integration problems in relatively small and controlled domains, such as inside businesses and organizations. The requirements in these domains are typically changing not too quickly, thus much effort can be invested into developing the necessary mappings in order to properly map data from one representation into another, or to map data from multiple representations into one common global representation.</a:t>
            </a:r>
          </a:p>
          <a:p>
            <a:pPr marL="228600" indent="-228600">
              <a:buFontTx/>
              <a:buAutoNum type="arabicPeriod"/>
            </a:pPr>
            <a:r>
              <a:rPr lang="en-US" sz="900" dirty="0"/>
              <a:t>The third possibility is slightly different from the second: instead of engineering mappings between heterogeneous schemas for each integration problem, one first agrees on a common conceptualization of the domain,</a:t>
            </a:r>
            <a:r>
              <a:rPr lang="en-US" sz="900" baseline="0" dirty="0"/>
              <a:t> </a:t>
            </a:r>
            <a:r>
              <a:rPr lang="en-US" sz="900" dirty="0"/>
              <a:t>covering relevant aspects for a large class of applications. This conceptualization is normally called an ontology</a:t>
            </a:r>
            <a:r>
              <a:rPr lang="en-US" sz="900" baseline="0" dirty="0"/>
              <a:t> and is assumed to be </a:t>
            </a:r>
            <a:r>
              <a:rPr lang="en-US" sz="900" dirty="0"/>
              <a:t>application independent.</a:t>
            </a:r>
            <a:r>
              <a:rPr lang="en-US" sz="900" baseline="0" dirty="0"/>
              <a:t> S</a:t>
            </a:r>
            <a:r>
              <a:rPr lang="en-US" sz="900" dirty="0"/>
              <a:t>ince ontologies have a formal representation, they are machine-processable. Once such an ontology is in place, existing information system can relate their structural elements for expressing certain concepts (e.g., element names) to concepts from the ontology. This then ideally enables other applications to properly interpret the contents of the information system. In addition, ontologies in the general case should include reasoning capabilities, which would permit to use not only hard-coded, or pre-canned knowledge, e.g., in form of explicitly relating concepts from an information</a:t>
            </a:r>
            <a:r>
              <a:rPr lang="en-US" sz="900" baseline="0" dirty="0"/>
              <a:t> system to the ontology</a:t>
            </a:r>
            <a:r>
              <a:rPr lang="en-US" sz="900" dirty="0"/>
              <a:t>, but also to derive new knowledge by combining existing knowledge.</a:t>
            </a:r>
          </a:p>
          <a:p>
            <a:r>
              <a:rPr lang="en-GB" sz="900" kern="1200" dirty="0">
                <a:solidFill>
                  <a:schemeClr val="tx1"/>
                </a:solidFill>
                <a:latin typeface="+mn-lt"/>
                <a:ea typeface="+mn-ea"/>
                <a:cs typeface="+mn-cs"/>
              </a:rPr>
              <a:t>This</a:t>
            </a:r>
            <a:r>
              <a:rPr lang="en-GB" sz="900" kern="1200" baseline="0" dirty="0">
                <a:solidFill>
                  <a:schemeClr val="tx1"/>
                </a:solidFill>
                <a:latin typeface="+mn-lt"/>
                <a:ea typeface="+mn-ea"/>
                <a:cs typeface="+mn-cs"/>
              </a:rPr>
              <a:t> differentiation among different approaches to semantic interoperability has been standardized: a</a:t>
            </a:r>
            <a:r>
              <a:rPr lang="en-GB" sz="900" kern="1200" dirty="0">
                <a:solidFill>
                  <a:schemeClr val="tx1"/>
                </a:solidFill>
                <a:latin typeface="+mn-lt"/>
                <a:ea typeface="+mn-ea"/>
                <a:cs typeface="+mn-cs"/>
              </a:rPr>
              <a:t>ccording to ISO 14258 (Concepts and rules for enterprise models), there are three basic ways to relate entities together: </a:t>
            </a:r>
            <a:endParaRPr lang="fr-CH" sz="900" kern="1200" dirty="0">
              <a:solidFill>
                <a:schemeClr val="tx1"/>
              </a:solidFill>
              <a:latin typeface="+mn-lt"/>
              <a:ea typeface="+mn-ea"/>
              <a:cs typeface="+mn-cs"/>
            </a:endParaRPr>
          </a:p>
          <a:p>
            <a:pPr lvl="0"/>
            <a:r>
              <a:rPr lang="en-GB" sz="900" i="1" kern="1200" dirty="0">
                <a:solidFill>
                  <a:schemeClr val="tx1"/>
                </a:solidFill>
                <a:latin typeface="+mn-lt"/>
                <a:ea typeface="+mn-ea"/>
                <a:cs typeface="+mn-cs"/>
              </a:rPr>
              <a:t>Integrated approach</a:t>
            </a:r>
            <a:r>
              <a:rPr lang="en-GB" sz="900" kern="1200" dirty="0">
                <a:solidFill>
                  <a:schemeClr val="tx1"/>
                </a:solidFill>
                <a:latin typeface="+mn-lt"/>
                <a:ea typeface="+mn-ea"/>
                <a:cs typeface="+mn-cs"/>
              </a:rPr>
              <a:t>. There exists a common format for all models. This format must be as detailed as the models themselves. The common format is not necessarily a standard but must be agreed upon by all parties in order to elaborate models and build systems. (-&gt; Standardization)</a:t>
            </a:r>
            <a:endParaRPr lang="fr-CH" sz="900" kern="1200" dirty="0">
              <a:solidFill>
                <a:schemeClr val="tx1"/>
              </a:solidFill>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900" i="1" kern="1200" dirty="0">
                <a:solidFill>
                  <a:schemeClr val="tx1"/>
                </a:solidFill>
                <a:latin typeface="+mn-lt"/>
                <a:ea typeface="+mn-ea"/>
                <a:cs typeface="+mn-cs"/>
              </a:rPr>
              <a:t>Federated approach</a:t>
            </a:r>
            <a:r>
              <a:rPr lang="en-GB" sz="900" kern="1200" dirty="0">
                <a:solidFill>
                  <a:schemeClr val="tx1"/>
                </a:solidFill>
                <a:latin typeface="+mn-lt"/>
                <a:ea typeface="+mn-ea"/>
                <a:cs typeface="+mn-cs"/>
              </a:rPr>
              <a:t>. There is no common format. In order to establish interoperability parties must accommodate on the fly. Federated approach implies that no partner imposes their models, languages and methods of work. This means they must share a common ontology.  (-&gt; Translation)</a:t>
            </a:r>
            <a:endParaRPr lang="fr-CH" sz="900" kern="1200" dirty="0">
              <a:solidFill>
                <a:schemeClr val="tx1"/>
              </a:solidFill>
              <a:latin typeface="+mn-lt"/>
              <a:ea typeface="+mn-ea"/>
              <a:cs typeface="+mn-cs"/>
            </a:endParaRPr>
          </a:p>
          <a:p>
            <a:pPr lvl="0"/>
            <a:r>
              <a:rPr lang="en-GB" sz="900" i="1" kern="1200" dirty="0">
                <a:solidFill>
                  <a:schemeClr val="tx1"/>
                </a:solidFill>
                <a:latin typeface="+mn-lt"/>
                <a:ea typeface="+mn-ea"/>
                <a:cs typeface="+mn-cs"/>
              </a:rPr>
              <a:t>Unified approach</a:t>
            </a:r>
            <a:r>
              <a:rPr lang="en-GB" sz="900" kern="1200" dirty="0">
                <a:solidFill>
                  <a:schemeClr val="tx1"/>
                </a:solidFill>
                <a:latin typeface="+mn-lt"/>
                <a:ea typeface="+mn-ea"/>
                <a:cs typeface="+mn-cs"/>
              </a:rPr>
              <a:t>. There exists a common format but only at a meta-level. This meta-model is not an executable entity as in the case of the integrated approach but provides a way for semantic equivalence to allow mapping between models. (-&gt; Annotation)</a:t>
            </a:r>
            <a:endParaRPr lang="fr-CH" sz="900" kern="1200" dirty="0">
              <a:solidFill>
                <a:schemeClr val="tx1"/>
              </a:solidFill>
              <a:latin typeface="+mn-lt"/>
              <a:ea typeface="+mn-ea"/>
              <a:cs typeface="+mn-cs"/>
            </a:endParaRPr>
          </a:p>
          <a:p>
            <a:pPr marL="228600" indent="-228600">
              <a:buFontTx/>
              <a:buNone/>
            </a:pPr>
            <a:endParaRPr lang="en-US" sz="1000" dirty="0"/>
          </a:p>
        </p:txBody>
      </p:sp>
    </p:spTree>
    <p:extLst>
      <p:ext uri="{BB962C8B-B14F-4D97-AF65-F5344CB8AC3E}">
        <p14:creationId xmlns:p14="http://schemas.microsoft.com/office/powerpoint/2010/main" val="415518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Conceptually there exist three principal approaches</a:t>
            </a:r>
            <a:r>
              <a:rPr lang="en-GB" baseline="0" noProof="0" dirty="0"/>
              <a:t> of how to address semantic heterogeneity. A first approach is to map all the models to one common global model. This approach is taken with standardization. For example, EDIFACT (</a:t>
            </a:r>
            <a:r>
              <a:rPr lang="en-GB" dirty="0">
                <a:hlinkClick r:id="rId3"/>
              </a:rPr>
              <a:t>https://www.unece.org/cefact/edifact/</a:t>
            </a:r>
            <a:r>
              <a:rPr lang="en-GB" dirty="0"/>
              <a:t>) </a:t>
            </a:r>
            <a:r>
              <a:rPr lang="en-GB" baseline="0" noProof="0" dirty="0"/>
              <a:t>is an international standard that models all concepts that are commonly used in business and trade. For exchanging information, the information systems map their data to EDIFACT and can thus share their data with other information systems.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baseline="0" noProof="0" dirty="0"/>
              <a:t>A second approach consists of constructing directly a mapping among two information systems, without using any additional, shared knowledge in form of standards or ontologies</a:t>
            </a:r>
          </a:p>
          <a:p>
            <a:r>
              <a:rPr lang="en-GB" baseline="0" noProof="0" dirty="0"/>
              <a:t>A third approach is to relate the model of an information system to a common model, frequently called ontology, and use this mapping to construct a direct mapping among the different models used in the information systems. . For example, in the financial domain there exists a standard reference ontology called FIBO (</a:t>
            </a:r>
            <a:r>
              <a:rPr lang="en-GB" dirty="0">
                <a:hlinkClick r:id="rId4"/>
              </a:rPr>
              <a:t>https://fib-dm.com/finance-ontology-transform-data-model/</a:t>
            </a:r>
            <a:r>
              <a:rPr lang="en-GB" dirty="0"/>
              <a:t>)</a:t>
            </a:r>
            <a:endParaRPr lang="en-GB" baseline="0" noProof="0" dirty="0"/>
          </a:p>
          <a:p>
            <a:endParaRPr lang="en-GB" baseline="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276230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Historically speaking, the first information systems were based on explicit representation of the semantic models used. In business information systems, the data relevant to businesses was and is till today explicitely modelled in a structured data model, e.g. the relational data modelled. The data of the model is manipulated either manually, e.g. through manual entry, or processed by algorithms, e.g. for accounting. Only at a later stage with the advent of more computing power the use of implicitly represented models, as found in text documents, became feasible. The methods we have covered so far in this lecture fall in this later class. Interestingly, as algorithms become increasingly powerful in extracting information fr</a:t>
            </a:r>
            <a:r>
              <a:rPr lang="en-GB" dirty="0"/>
              <a:t>om</a:t>
            </a:r>
            <a:r>
              <a:rPr lang="en-CH" dirty="0"/>
              <a:t> unstructured content, the explicit representation of the extracted models and their use for further inference is now gaining in interest and importance.</a:t>
            </a:r>
          </a:p>
        </p:txBody>
      </p:sp>
      <p:sp>
        <p:nvSpPr>
          <p:cNvPr id="4" name="Slide Number Placeholder 3"/>
          <p:cNvSpPr>
            <a:spLocks noGrp="1"/>
          </p:cNvSpPr>
          <p:nvPr>
            <p:ph type="sldNum" sz="quarter" idx="5"/>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2731702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F62145-B392-45BD-83A5-B123432CA142}" type="slidenum">
              <a:rPr lang="en-US"/>
              <a:pPr/>
              <a:t>20</a:t>
            </a:fld>
            <a:endParaRPr lang="en-US"/>
          </a:p>
        </p:txBody>
      </p:sp>
      <p:sp>
        <p:nvSpPr>
          <p:cNvPr id="290818" name="Rectangle 2"/>
          <p:cNvSpPr>
            <a:spLocks noGrp="1" noRot="1" noChangeAspect="1" noChangeArrowheads="1" noTextEdit="1"/>
          </p:cNvSpPr>
          <p:nvPr>
            <p:ph type="sldImg"/>
          </p:nvPr>
        </p:nvSpPr>
        <p:spPr>
          <a:xfrm>
            <a:off x="674688" y="766763"/>
            <a:ext cx="5754687" cy="3838575"/>
          </a:xfrm>
          <a:ln/>
        </p:spPr>
      </p:sp>
      <p:sp>
        <p:nvSpPr>
          <p:cNvPr id="290819" name="Rectangle 3"/>
          <p:cNvSpPr>
            <a:spLocks noGrp="1" noChangeArrowheads="1"/>
          </p:cNvSpPr>
          <p:nvPr>
            <p:ph type="body" idx="1"/>
          </p:nvPr>
        </p:nvSpPr>
        <p:spPr/>
        <p:txBody>
          <a:bodyPr/>
          <a:lstStyle/>
          <a:p>
            <a:r>
              <a:rPr lang="en-US" dirty="0"/>
              <a:t>Creating direct mappings among information</a:t>
            </a:r>
            <a:r>
              <a:rPr lang="en-US" baseline="0" dirty="0"/>
              <a:t> systems has been widely applied for mapping data that is stored in relational, object-oriented and XML databases, where the model is represented as a database schema. The problem is known as the </a:t>
            </a:r>
            <a:r>
              <a:rPr lang="en-US" b="1" baseline="0" dirty="0"/>
              <a:t>schema mapping </a:t>
            </a:r>
            <a:r>
              <a:rPr lang="en-US" baseline="0" dirty="0"/>
              <a:t>problem. Given two schemas of databases, first schema elements are identified that are likely to correspond to each other, i.e., that are likely representing the same real-world aspect. This can be done by using many types of analysis using structural and content features of the database schema and the database. Tools for supporting these steps are called schema mapping tools. Once this step is performed some conflicting correspondences may occur, e.g., mapping some concept in one schema to two different ones in the other. These need to be resolved typically through decisions taken by humans. Once the correspondences are consistent, mappings can be automatically derived. The mappings are typically expressed as queries of the data manipulation language.</a:t>
            </a:r>
            <a:endParaRPr lang="en-US" dirty="0"/>
          </a:p>
        </p:txBody>
      </p:sp>
    </p:spTree>
    <p:extLst>
      <p:ext uri="{BB962C8B-B14F-4D97-AF65-F5344CB8AC3E}">
        <p14:creationId xmlns:p14="http://schemas.microsoft.com/office/powerpoint/2010/main" val="143316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This screenshot shows a</a:t>
            </a:r>
            <a:r>
              <a:rPr lang="en-GB" baseline="0" noProof="0" dirty="0"/>
              <a:t> schema matching tool that maps between different XML schemas. The lines indicate which attributes might be related to each other. One can easily see a lot of conflicts where the same attribute corresponds to multiple attributes in the other schema.</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1078576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This was the code generated for this case</a:t>
            </a:r>
          </a:p>
          <a:p>
            <a:r>
              <a:rPr lang="en-GB" dirty="0">
                <a:latin typeface="Courier New" panose="02070309020205020404" pitchFamily="49" charset="0"/>
                <a:cs typeface="Courier New" panose="02070309020205020404" pitchFamily="49" charset="0"/>
              </a:rPr>
              <a:t>def </a:t>
            </a:r>
            <a:r>
              <a:rPr lang="en-GB" dirty="0" err="1">
                <a:latin typeface="Courier New" panose="02070309020205020404" pitchFamily="49" charset="0"/>
                <a:cs typeface="Courier New" panose="02070309020205020404" pitchFamily="49" charset="0"/>
              </a:rPr>
              <a:t>transform_to_json_format</a:t>
            </a:r>
            <a:r>
              <a:rPr lang="en-GB" dirty="0">
                <a:latin typeface="Courier New" panose="02070309020205020404" pitchFamily="49" charset="0"/>
                <a:cs typeface="Courier New" panose="02070309020205020404" pitchFamily="49" charset="0"/>
              </a:rPr>
              <a:t>(record): </a:t>
            </a:r>
          </a:p>
          <a:p>
            <a:r>
              <a:rPr lang="en-GB" dirty="0">
                <a:latin typeface="Courier New" panose="02070309020205020404" pitchFamily="49" charset="0"/>
                <a:cs typeface="Courier New" panose="02070309020205020404" pitchFamily="49" charset="0"/>
              </a:rPr>
              <a:t>return { "victim": </a:t>
            </a:r>
            <a:r>
              <a:rPr lang="en-GB" dirty="0" err="1">
                <a:latin typeface="Courier New" panose="02070309020205020404" pitchFamily="49" charset="0"/>
                <a:cs typeface="Courier New" panose="02070309020205020404" pitchFamily="49" charset="0"/>
              </a:rPr>
              <a:t>record.get</a:t>
            </a:r>
            <a:r>
              <a:rPr lang="en-GB" dirty="0">
                <a:latin typeface="Courier New" panose="02070309020205020404" pitchFamily="49" charset="0"/>
                <a:cs typeface="Courier New" panose="02070309020205020404" pitchFamily="49" charset="0"/>
              </a:rPr>
              <a:t>("name", "Unknown"), "damage": "operational disruption", # Assuming operational disruption for all "attack": </a:t>
            </a:r>
            <a:r>
              <a:rPr lang="en-GB" dirty="0" err="1">
                <a:latin typeface="Courier New" panose="02070309020205020404" pitchFamily="49" charset="0"/>
                <a:cs typeface="Courier New" panose="02070309020205020404" pitchFamily="49" charset="0"/>
              </a:rPr>
              <a:t>record.get</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incident_type</a:t>
            </a:r>
            <a:r>
              <a:rPr lang="en-GB" dirty="0">
                <a:latin typeface="Courier New" panose="02070309020205020404" pitchFamily="49" charset="0"/>
                <a:cs typeface="Courier New" panose="02070309020205020404" pitchFamily="49" charset="0"/>
              </a:rPr>
              <a:t>", "Unknown"), "attacker": record["</a:t>
            </a:r>
            <a:r>
              <a:rPr lang="en-GB" dirty="0" err="1">
                <a:latin typeface="Courier New" panose="02070309020205020404" pitchFamily="49" charset="0"/>
                <a:cs typeface="Courier New" panose="02070309020205020404" pitchFamily="49" charset="0"/>
              </a:rPr>
              <a:t>initiator_name</a:t>
            </a:r>
            <a:r>
              <a:rPr lang="en-GB" dirty="0">
                <a:latin typeface="Courier New" panose="02070309020205020404" pitchFamily="49" charset="0"/>
                <a:cs typeface="Courier New" panose="02070309020205020404" pitchFamily="49" charset="0"/>
              </a:rPr>
              <a:t>"].strip("[]'") if </a:t>
            </a:r>
            <a:r>
              <a:rPr lang="en-GB" dirty="0" err="1">
                <a:latin typeface="Courier New" panose="02070309020205020404" pitchFamily="49" charset="0"/>
                <a:cs typeface="Courier New" panose="02070309020205020404" pitchFamily="49" charset="0"/>
              </a:rPr>
              <a:t>isinstance</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record.get</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initiator_name</a:t>
            </a:r>
            <a:r>
              <a:rPr lang="en-GB" dirty="0">
                <a:latin typeface="Courier New" panose="02070309020205020404" pitchFamily="49" charset="0"/>
                <a:cs typeface="Courier New" panose="02070309020205020404" pitchFamily="49" charset="0"/>
              </a:rPr>
              <a:t>"), str) else "Unknown", "affected": "None", # Default value "time": </a:t>
            </a:r>
            <a:r>
              <a:rPr lang="en-GB" dirty="0" err="1">
                <a:latin typeface="Courier New" panose="02070309020205020404" pitchFamily="49" charset="0"/>
                <a:cs typeface="Courier New" panose="02070309020205020404" pitchFamily="49" charset="0"/>
              </a:rPr>
              <a:t>record.get</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start_date</a:t>
            </a:r>
            <a:r>
              <a:rPr lang="en-GB" dirty="0">
                <a:latin typeface="Courier New" panose="02070309020205020404" pitchFamily="49" charset="0"/>
                <a:cs typeface="Courier New" panose="02070309020205020404" pitchFamily="49" charset="0"/>
              </a:rPr>
              <a:t>", "Unknown")[:7], "financial loss": "None", # Default value "sector": </a:t>
            </a:r>
            <a:r>
              <a:rPr lang="en-GB" dirty="0" err="1">
                <a:latin typeface="Courier New" panose="02070309020205020404" pitchFamily="49" charset="0"/>
                <a:cs typeface="Courier New" panose="02070309020205020404" pitchFamily="49" charset="0"/>
              </a:rPr>
              <a:t>record.get</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receiver_category</a:t>
            </a:r>
            <a:r>
              <a:rPr lang="en-GB" dirty="0">
                <a:latin typeface="Courier New" panose="02070309020205020404" pitchFamily="49" charset="0"/>
                <a:cs typeface="Courier New" panose="02070309020205020404" pitchFamily="49" charset="0"/>
              </a:rPr>
              <a:t>", "Unknown").split(',')[0].strip("[]'"), "country": record["</a:t>
            </a:r>
            <a:r>
              <a:rPr lang="en-GB" dirty="0" err="1">
                <a:latin typeface="Courier New" panose="02070309020205020404" pitchFamily="49" charset="0"/>
                <a:cs typeface="Courier New" panose="02070309020205020404" pitchFamily="49" charset="0"/>
              </a:rPr>
              <a:t>receiver_country</a:t>
            </a:r>
            <a:r>
              <a:rPr lang="en-GB" dirty="0">
                <a:latin typeface="Courier New" panose="02070309020205020404" pitchFamily="49" charset="0"/>
                <a:cs typeface="Courier New" panose="02070309020205020404" pitchFamily="49" charset="0"/>
              </a:rPr>
              <a:t>"].strip("[]'") if </a:t>
            </a:r>
            <a:r>
              <a:rPr lang="en-GB" dirty="0" err="1">
                <a:latin typeface="Courier New" panose="02070309020205020404" pitchFamily="49" charset="0"/>
                <a:cs typeface="Courier New" panose="02070309020205020404" pitchFamily="49" charset="0"/>
              </a:rPr>
              <a:t>isinstance</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record.get</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receiver_country</a:t>
            </a:r>
            <a:r>
              <a:rPr lang="en-GB" dirty="0">
                <a:latin typeface="Courier New" panose="02070309020205020404" pitchFamily="49" charset="0"/>
                <a:cs typeface="Courier New" panose="02070309020205020404" pitchFamily="49" charset="0"/>
              </a:rPr>
              <a:t>"), str) else "Unknown", "summary": </a:t>
            </a:r>
            <a:r>
              <a:rPr lang="en-GB" dirty="0" err="1">
                <a:latin typeface="Courier New" panose="02070309020205020404" pitchFamily="49" charset="0"/>
                <a:cs typeface="Courier New" panose="02070309020205020404" pitchFamily="49" charset="0"/>
              </a:rPr>
              <a:t>record.get</a:t>
            </a:r>
            <a:r>
              <a:rPr lang="en-GB" dirty="0">
                <a:latin typeface="Courier New" panose="02070309020205020404" pitchFamily="49" charset="0"/>
                <a:cs typeface="Courier New" panose="02070309020205020404" pitchFamily="49" charset="0"/>
              </a:rPr>
              <a:t>("description", "No description available"), "</a:t>
            </a:r>
            <a:r>
              <a:rPr lang="en-GB" dirty="0" err="1">
                <a:latin typeface="Courier New" panose="02070309020205020404" pitchFamily="49" charset="0"/>
                <a:cs typeface="Courier New" panose="02070309020205020404" pitchFamily="49" charset="0"/>
              </a:rPr>
              <a:t>doc_id</a:t>
            </a:r>
            <a:r>
              <a:rPr lang="en-GB" dirty="0">
                <a:latin typeface="Courier New" panose="02070309020205020404" pitchFamily="49" charset="0"/>
                <a:cs typeface="Courier New" panose="02070309020205020404" pitchFamily="49" charset="0"/>
              </a:rPr>
              <a:t>": "None" # Default value }</a:t>
            </a:r>
            <a:endParaRPr lang="en-CH"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5"/>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3373557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7D364697-5FDB-4CFE-9809-135CEA5BA1FD}" type="slidenum">
              <a:rPr lang="en-US" smtClean="0"/>
              <a:pPr/>
              <a:t>23</a:t>
            </a:fld>
            <a:endParaRPr lang="en-US"/>
          </a:p>
        </p:txBody>
      </p:sp>
      <p:sp>
        <p:nvSpPr>
          <p:cNvPr id="27651" name="Rectangle 2"/>
          <p:cNvSpPr>
            <a:spLocks noGrp="1" noRot="1" noChangeAspect="1" noChangeArrowheads="1" noTextEdit="1"/>
          </p:cNvSpPr>
          <p:nvPr>
            <p:ph type="sldImg"/>
          </p:nvPr>
        </p:nvSpPr>
        <p:spPr>
          <a:xfrm>
            <a:off x="671513" y="768350"/>
            <a:ext cx="5756275" cy="3838575"/>
          </a:xfrm>
          <a:ln/>
        </p:spPr>
      </p:sp>
      <p:sp>
        <p:nvSpPr>
          <p:cNvPr id="27652" name="Rectangle 3"/>
          <p:cNvSpPr>
            <a:spLocks noGrp="1" noChangeArrowheads="1"/>
          </p:cNvSpPr>
          <p:nvPr>
            <p:ph type="body" idx="1"/>
          </p:nvPr>
        </p:nvSpPr>
        <p:spPr>
          <a:noFill/>
          <a:ln/>
        </p:spPr>
        <p:txBody>
          <a:bodyPr/>
          <a:lstStyle/>
          <a:p>
            <a:r>
              <a:rPr lang="en-US" sz="1200" dirty="0"/>
              <a:t>This simple example illustrates of how ontologies can help to increase semantic interoperability and how new knowledge can be generated by inference. Take the earlier example of biological databases. These can use different schemas to represent the same or related facts. For example, System 1 uses the term Organism to denote an organism, and System 2 uses the term Species to do the same. Two annotators, who share the same ontology, now inspect the document and each of them associates the elements with terms taken from the ontology. So, Annotator 1 decides that the element Organism corresponds to information related to an organism, whereas annotator 2 concludes by analyzing the content that the element is related to information about a fish and annotates correspondingly. The annotation can be </a:t>
            </a:r>
            <a:r>
              <a:rPr lang="en-US" sz="1200" dirty="0" err="1"/>
              <a:t>perfoermed</a:t>
            </a:r>
            <a:r>
              <a:rPr lang="en-US" sz="1200" dirty="0"/>
              <a:t> by adding an is-instance-of relationship. At this point, the facts that both annotators used the same ontology, and that reasoning is possible in this ontology come into play. Since in the ontology a Fish is a sub-concept of Organism (a fact represented formally by an ISA relationship in the ontology) an automated processing tool (e.g., for searching for information) can exploit this relationship and correctly identify for a request for information on Organisms in both databases the related elements.</a:t>
            </a:r>
          </a:p>
        </p:txBody>
      </p:sp>
    </p:spTree>
    <p:extLst>
      <p:ext uri="{BB962C8B-B14F-4D97-AF65-F5344CB8AC3E}">
        <p14:creationId xmlns:p14="http://schemas.microsoft.com/office/powerpoint/2010/main" val="1951906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6AE4B3CE-1103-4068-9FE5-F77A35CC09E6}" type="slidenum">
              <a:rPr lang="en-US" smtClean="0"/>
              <a:pPr/>
              <a:t>24</a:t>
            </a:fld>
            <a:endParaRPr lang="en-US"/>
          </a:p>
        </p:txBody>
      </p:sp>
      <p:sp>
        <p:nvSpPr>
          <p:cNvPr id="28675" name="Rectangle 2"/>
          <p:cNvSpPr>
            <a:spLocks noGrp="1" noRot="1" noChangeAspect="1" noChangeArrowheads="1" noTextEdit="1"/>
          </p:cNvSpPr>
          <p:nvPr>
            <p:ph type="sldImg"/>
          </p:nvPr>
        </p:nvSpPr>
        <p:spPr>
          <a:xfrm>
            <a:off x="671513" y="766763"/>
            <a:ext cx="5756275" cy="3838575"/>
          </a:xfrm>
          <a:ln/>
        </p:spPr>
      </p:sp>
      <p:sp>
        <p:nvSpPr>
          <p:cNvPr id="28676" name="Rectangle 3"/>
          <p:cNvSpPr>
            <a:spLocks noGrp="1" noChangeArrowheads="1"/>
          </p:cNvSpPr>
          <p:nvPr>
            <p:ph type="body" idx="1"/>
          </p:nvPr>
        </p:nvSpPr>
        <p:spPr>
          <a:xfrm>
            <a:off x="709613" y="4862514"/>
            <a:ext cx="5680075" cy="4605337"/>
          </a:xfrm>
          <a:noFill/>
          <a:ln/>
        </p:spPr>
        <p:txBody>
          <a:bodyPr/>
          <a:lstStyle/>
          <a:p>
            <a:r>
              <a:rPr lang="en-US" dirty="0"/>
              <a:t>Thus,</a:t>
            </a:r>
            <a:r>
              <a:rPr lang="en-US" baseline="0" dirty="0"/>
              <a:t> ontologies provide a “proxy representation” for the real world, to which the interpretation of data in information systems refers to and thus provide an interpretation of the data in an information system that can be automatically processed. In order to realize this approach, different technical challenges need to be addressed. </a:t>
            </a:r>
            <a:endParaRPr lang="en-US" dirty="0"/>
          </a:p>
        </p:txBody>
      </p:sp>
    </p:spTree>
    <p:extLst>
      <p:ext uri="{BB962C8B-B14F-4D97-AF65-F5344CB8AC3E}">
        <p14:creationId xmlns:p14="http://schemas.microsoft.com/office/powerpoint/2010/main" val="1239942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t>In order to make ontologies available, they need to be constructure. This is the practice of ontology engineering. Ontology engineering is largely a manual process, that can be supported by tools for checking consistency and facilitating editing. Ontology are often not only constructed once but need to be maintained to stay up to date with developments in a given domain. For example, important entities, like organizations, can change, technology evolves etc.</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t>More recently, also automated methods based on information extraction from large document collections are becoming available to that end. We will see later examples of such methods using statistical and machine-learning approaches.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1360173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67F7045B-4E0D-4D8B-928C-8E8C2F42B72E}" type="slidenum">
              <a:rPr lang="en-US" smtClean="0"/>
              <a:pPr/>
              <a:t>26</a:t>
            </a:fld>
            <a:endParaRPr lang="en-US"/>
          </a:p>
        </p:txBody>
      </p:sp>
      <p:sp>
        <p:nvSpPr>
          <p:cNvPr id="29699" name="Rectangle 2"/>
          <p:cNvSpPr>
            <a:spLocks noGrp="1" noRot="1" noChangeAspect="1" noChangeArrowheads="1" noTextEdit="1"/>
          </p:cNvSpPr>
          <p:nvPr>
            <p:ph type="sldImg"/>
          </p:nvPr>
        </p:nvSpPr>
        <p:spPr>
          <a:xfrm>
            <a:off x="671513" y="768350"/>
            <a:ext cx="5756275" cy="3838575"/>
          </a:xfrm>
          <a:ln/>
        </p:spPr>
      </p:sp>
      <p:sp>
        <p:nvSpPr>
          <p:cNvPr id="29700" name="Rectangle 3"/>
          <p:cNvSpPr>
            <a:spLocks noGrp="1" noChangeArrowheads="1"/>
          </p:cNvSpPr>
          <p:nvPr>
            <p:ph type="body" idx="1"/>
          </p:nvPr>
        </p:nvSpPr>
        <p:spPr>
          <a:noFill/>
          <a:ln/>
        </p:spPr>
        <p:txBody>
          <a:bodyPr/>
          <a:lstStyle/>
          <a:p>
            <a:pPr marL="0" indent="0">
              <a:buFont typeface="Arial" charset="0"/>
              <a:buNone/>
            </a:pPr>
            <a:r>
              <a:rPr lang="en-US" sz="1200" dirty="0"/>
              <a:t>For representing ontologies, a mathematical model for the constructs used in modelling the application domain is required, as well as a data model to represent such a model in a data management system. The choice of the formal mathematical is important, as the model should at the same time be expressive to capture a wide range of real-world aspects, but at the same time understandable by the user, have a well-defined semantics and relevant reasoning capabilities.</a:t>
            </a:r>
          </a:p>
          <a:p>
            <a:pPr marL="0" indent="0">
              <a:buFont typeface="Arial" charset="0"/>
              <a:buNone/>
            </a:pPr>
            <a:r>
              <a:rPr lang="en-US" sz="1200" dirty="0"/>
              <a:t>Finally, the models should also provide a serialized representations, e.g., by encoding them in standard document languages such as XML or HTML. Such encodings can at the same time be used to enrich text documents with semantic annotations.</a:t>
            </a:r>
          </a:p>
        </p:txBody>
      </p:sp>
    </p:spTree>
    <p:extLst>
      <p:ext uri="{BB962C8B-B14F-4D97-AF65-F5344CB8AC3E}">
        <p14:creationId xmlns:p14="http://schemas.microsoft.com/office/powerpoint/2010/main" val="482838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D1B2E4B2-E02F-4C3D-91BC-5F4A0B3DDE74}" type="slidenum">
              <a:rPr lang="en-US" smtClean="0"/>
              <a:pPr/>
              <a:t>27</a:t>
            </a:fld>
            <a:endParaRPr lang="en-US"/>
          </a:p>
        </p:txBody>
      </p:sp>
      <p:sp>
        <p:nvSpPr>
          <p:cNvPr id="31747" name="Rectangle 3"/>
          <p:cNvSpPr>
            <a:spLocks noGrp="1" noChangeArrowheads="1"/>
          </p:cNvSpPr>
          <p:nvPr>
            <p:ph type="body" idx="1"/>
          </p:nvPr>
        </p:nvSpPr>
        <p:spPr>
          <a:xfrm>
            <a:off x="0" y="4895851"/>
            <a:ext cx="7099300" cy="4602163"/>
          </a:xfrm>
          <a:noFill/>
          <a:ln/>
        </p:spPr>
        <p:txBody>
          <a:bodyPr/>
          <a:lstStyle/>
          <a:p>
            <a:pPr marL="0" indent="-228600"/>
            <a:r>
              <a:rPr lang="en-US" sz="1000" dirty="0"/>
              <a:t>We have identified so far different models for representing information in the Web, HTML, XML, and RDF. They all serve specific purposes and exhibit characteristic properties. This table summarizes those properties and highlights interesting “separation of concerns”. RDF and OWL, an extension of RDF to provide more reasoning capabilities separate the concern of reasoning at a semantic level from structuring of data. XML has been serving to separate the concern of structure of data, from providing layout information to documents. The table highlights related design objectives.</a:t>
            </a:r>
          </a:p>
          <a:p>
            <a:pPr marL="228600" indent="-228600">
              <a:buFontTx/>
              <a:buAutoNum type="arabicPeriod"/>
            </a:pPr>
            <a:r>
              <a:rPr lang="en-US" sz="1000" dirty="0"/>
              <a:t>Simplicity: the success of the Web was always founded on the principle of simplicity of concepts to encourage wide-spread use. Early version of ontology models, such as </a:t>
            </a:r>
            <a:r>
              <a:rPr lang="en-US" sz="1000" dirty="0" err="1"/>
              <a:t>CyC</a:t>
            </a:r>
            <a:r>
              <a:rPr lang="en-US" sz="1000" dirty="0"/>
              <a:t>, where partly also not widely adopted due to their complexity. Similarly, XML was developed as a simplification of a predecessor standard, called SGML, which was more complex.</a:t>
            </a:r>
          </a:p>
          <a:p>
            <a:pPr marL="228600" indent="-228600">
              <a:buFontTx/>
              <a:buAutoNum type="arabicPeriod"/>
            </a:pPr>
            <a:r>
              <a:rPr lang="en-US" sz="1000" dirty="0"/>
              <a:t>Exchangeability: Since the Web is a communication environment, any kind of data that is processed must be easily exchangeable. This is what motivated the use of XML as a data representation format in the first place and should apply for ontology models as well.</a:t>
            </a:r>
          </a:p>
          <a:p>
            <a:pPr marL="228600" indent="-228600">
              <a:buFontTx/>
              <a:buAutoNum type="arabicPeriod"/>
            </a:pPr>
            <a:r>
              <a:rPr lang="en-US" sz="1000" dirty="0"/>
              <a:t>Non-intrusive annotation: machine-processable knowledge required for the interpretation of data will be associated with the data typically a-posteriori. Also there does not always exist a unique interpretation for the same data. Therefore, any attempt to encode the knowledge required for interpretation directly into the data is not practical. This excludes, for example, the approach to use XML elements for annotation.</a:t>
            </a:r>
          </a:p>
          <a:p>
            <a:pPr marL="228600" indent="-228600">
              <a:buFontTx/>
              <a:buAutoNum type="arabicPeriod"/>
            </a:pPr>
            <a:r>
              <a:rPr lang="en-US" sz="1000" dirty="0"/>
              <a:t>Domain-specific vocabularies: an ontology model must provide a mechanism that permits to introduce vocabulary or terminology that is specific to a domain, in other words the possibility to specify schemas for different domains.</a:t>
            </a:r>
          </a:p>
          <a:p>
            <a:pPr marL="228600" indent="-228600">
              <a:buFontTx/>
              <a:buAutoNum type="arabicPeriod"/>
            </a:pPr>
            <a:r>
              <a:rPr lang="en-US" sz="1000" dirty="0"/>
              <a:t>Modeling primitives: since an ontology model will be used in many different contexts, they have to offer a sufficiently rich set of possibilities to model complex structures and relationships. There exists a rich experience in modeling (e.g., from data modeling in databases with the entity-relationship models) that can be applied to ontology models.</a:t>
            </a:r>
          </a:p>
          <a:p>
            <a:pPr marL="228600" indent="-228600">
              <a:buFontTx/>
              <a:buAutoNum type="arabicPeriod"/>
            </a:pPr>
            <a:r>
              <a:rPr lang="en-US" sz="1000" dirty="0"/>
              <a:t>Reasoning Capabilities: even simple forms of reasoning within the ontology layer can make the interpretation of the data much more powerful and thus automated processing of data in the Semantic Web.</a:t>
            </a:r>
          </a:p>
          <a:p>
            <a:pPr marL="228600" indent="-228600">
              <a:spcBef>
                <a:spcPct val="0"/>
              </a:spcBef>
            </a:pPr>
            <a:endParaRPr lang="en-US" sz="1000" dirty="0"/>
          </a:p>
        </p:txBody>
      </p:sp>
      <p:sp>
        <p:nvSpPr>
          <p:cNvPr id="31748" name="Rectangle 4"/>
          <p:cNvSpPr>
            <a:spLocks noGrp="1" noRot="1" noChangeAspect="1" noChangeArrowheads="1" noTextEdit="1"/>
          </p:cNvSpPr>
          <p:nvPr>
            <p:ph type="sldImg"/>
          </p:nvPr>
        </p:nvSpPr>
        <p:spPr>
          <a:xfrm>
            <a:off x="671513" y="768350"/>
            <a:ext cx="5756275" cy="3838575"/>
          </a:xfrm>
          <a:ln/>
        </p:spPr>
      </p:sp>
    </p:spTree>
    <p:extLst>
      <p:ext uri="{BB962C8B-B14F-4D97-AF65-F5344CB8AC3E}">
        <p14:creationId xmlns:p14="http://schemas.microsoft.com/office/powerpoint/2010/main" val="422145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768350"/>
            <a:ext cx="5756275" cy="3838575"/>
          </a:xfrm>
        </p:spPr>
      </p:sp>
      <p:sp>
        <p:nvSpPr>
          <p:cNvPr id="3" name="Notes Placeholder 2"/>
          <p:cNvSpPr>
            <a:spLocks noGrp="1"/>
          </p:cNvSpPr>
          <p:nvPr>
            <p:ph type="body" idx="1"/>
          </p:nvPr>
        </p:nvSpPr>
        <p:spPr/>
        <p:txBody>
          <a:bodyPr>
            <a:normAutofit/>
          </a:bodyPr>
          <a:lstStyle/>
          <a:p>
            <a:r>
              <a:rPr lang="en-US" dirty="0"/>
              <a:t>This figure depicts the architecture adopted by the W3C. It standardizes different layers of information processing. The lowest layer is concerned with identification and encoding as basic building blocks for building data models. XML together with the namespace mechanism is the data modeling framework. RDF and its extension OWL enable semantic interpretation and exchange. The levels of proof and trust are still rather hypothetical.</a:t>
            </a:r>
          </a:p>
        </p:txBody>
      </p:sp>
      <p:sp>
        <p:nvSpPr>
          <p:cNvPr id="4" name="Slide Number Placeholder 3"/>
          <p:cNvSpPr>
            <a:spLocks noGrp="1"/>
          </p:cNvSpPr>
          <p:nvPr>
            <p:ph type="sldNum" sz="quarter" idx="10"/>
          </p:nvPr>
        </p:nvSpPr>
        <p:spPr/>
        <p:txBody>
          <a:bodyPr/>
          <a:lstStyle/>
          <a:p>
            <a:fld id="{8A52E304-66A7-4A5D-8014-B3C61E7373B0}" type="slidenum">
              <a:rPr lang="en-GB" smtClean="0"/>
              <a:pPr/>
              <a:t>28</a:t>
            </a:fld>
            <a:endParaRPr lang="en-GB"/>
          </a:p>
        </p:txBody>
      </p:sp>
    </p:spTree>
    <p:extLst>
      <p:ext uri="{BB962C8B-B14F-4D97-AF65-F5344CB8AC3E}">
        <p14:creationId xmlns:p14="http://schemas.microsoft.com/office/powerpoint/2010/main" val="17542273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1808749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1AF43BC3-20B2-4385-B0C1-79735893277A}" type="slidenum">
              <a:rPr lang="en-US"/>
              <a:pPr/>
              <a:t>3</a:t>
            </a:fld>
            <a:endParaRPr lang="en-US"/>
          </a:p>
        </p:txBody>
      </p:sp>
      <p:sp>
        <p:nvSpPr>
          <p:cNvPr id="56323" name="Rectangle 2"/>
          <p:cNvSpPr>
            <a:spLocks noGrp="1" noRot="1" noChangeAspect="1" noChangeArrowheads="1" noTextEdit="1"/>
          </p:cNvSpPr>
          <p:nvPr>
            <p:ph type="sldImg"/>
          </p:nvPr>
        </p:nvSpPr>
        <p:spPr>
          <a:xfrm>
            <a:off x="674688" y="766763"/>
            <a:ext cx="5754687" cy="3838575"/>
          </a:xfrm>
          <a:ln cap="flat"/>
        </p:spPr>
      </p:sp>
      <p:sp>
        <p:nvSpPr>
          <p:cNvPr id="56324" name="Rectangle 3"/>
          <p:cNvSpPr>
            <a:spLocks noGrp="1" noChangeArrowheads="1"/>
          </p:cNvSpPr>
          <p:nvPr>
            <p:ph type="body" idx="1"/>
          </p:nvPr>
        </p:nvSpPr>
        <p:spPr>
          <a:noFill/>
          <a:ln/>
        </p:spPr>
        <p:txBody>
          <a:bodyPr/>
          <a:lstStyle/>
          <a:p>
            <a:pPr marL="0" lvl="0" indent="-228600" algn="l"/>
            <a:r>
              <a:rPr lang="en-US" dirty="0"/>
              <a:t>The probably most widely used approach for explicitly representing semantic models is through database schemas in database management systems.   Schemas in database management systems play two important</a:t>
            </a:r>
            <a:r>
              <a:rPr lang="en-US" baseline="0" dirty="0"/>
              <a:t> roles. First, they define data structures that capture that application semantics. They label data values with names (e.g., attribute names) that have well-understood semantics, or of which the semantics is provided by additional documentation. Second, by providing well-defined data structures and additionally imposing integrity constraints, database schemas additionally assure that data stored in the database remains structurally and semantically coherent. Exploiting knowledge on data structures also enables query and storage optimizations. </a:t>
            </a:r>
          </a:p>
          <a:p>
            <a:pPr marL="0" lvl="0" indent="-228600" algn="l"/>
            <a:endParaRPr lang="en-US" baseline="0" dirty="0"/>
          </a:p>
          <a:p>
            <a:pPr marL="0" lvl="0" indent="-228600" algn="l"/>
            <a:r>
              <a:rPr lang="en-US" baseline="0" dirty="0"/>
              <a:t>However, in many contexts of information management, e.g., on the Web, schemas are not always readily available, and imposing the use of schemas might be too rigid.</a:t>
            </a:r>
            <a:endParaRPr lang="en-US" dirty="0"/>
          </a:p>
          <a:p>
            <a:pPr marL="228600" indent="-228600"/>
            <a:endParaRPr lang="en-US" dirty="0"/>
          </a:p>
        </p:txBody>
      </p:sp>
    </p:spTree>
    <p:extLst>
      <p:ext uri="{BB962C8B-B14F-4D97-AF65-F5344CB8AC3E}">
        <p14:creationId xmlns:p14="http://schemas.microsoft.com/office/powerpoint/2010/main" val="1531146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RDF has been designed by the W3C with a number of different questions in mind. We will now provide a step-wise introduction into the modeling framework.</a:t>
            </a:r>
          </a:p>
        </p:txBody>
      </p:sp>
      <p:sp>
        <p:nvSpPr>
          <p:cNvPr id="4" name="Slide Number Placeholder 3"/>
          <p:cNvSpPr>
            <a:spLocks noGrp="1"/>
          </p:cNvSpPr>
          <p:nvPr>
            <p:ph type="sldNum" sz="quarter" idx="5"/>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4226836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8DAEB93-20CB-40BF-B1D3-F36EED271345}" type="slidenum">
              <a:rPr lang="en-US" smtClean="0"/>
              <a:pPr/>
              <a:t>31</a:t>
            </a:fld>
            <a:endParaRPr lang="en-US"/>
          </a:p>
        </p:txBody>
      </p:sp>
      <p:sp>
        <p:nvSpPr>
          <p:cNvPr id="34819" name="Rectangle 2"/>
          <p:cNvSpPr>
            <a:spLocks noGrp="1" noRot="1" noChangeAspect="1" noChangeArrowheads="1" noTextEdit="1"/>
          </p:cNvSpPr>
          <p:nvPr>
            <p:ph type="sldImg"/>
          </p:nvPr>
        </p:nvSpPr>
        <p:spPr>
          <a:xfrm>
            <a:off x="671513" y="768350"/>
            <a:ext cx="5756275" cy="3838575"/>
          </a:xfrm>
          <a:ln/>
        </p:spPr>
      </p:sp>
      <p:sp>
        <p:nvSpPr>
          <p:cNvPr id="34820" name="Rectangle 3"/>
          <p:cNvSpPr>
            <a:spLocks noGrp="1" noChangeArrowheads="1"/>
          </p:cNvSpPr>
          <p:nvPr>
            <p:ph type="body" idx="1"/>
          </p:nvPr>
        </p:nvSpPr>
        <p:spPr>
          <a:xfrm>
            <a:off x="307975" y="4862514"/>
            <a:ext cx="6483350" cy="4603750"/>
          </a:xfrm>
          <a:noFill/>
          <a:ln/>
        </p:spPr>
        <p:txBody>
          <a:bodyPr/>
          <a:lstStyle/>
          <a:p>
            <a:r>
              <a:rPr lang="en-US" sz="1200" dirty="0"/>
              <a:t>RDF is a standard supported by the W3C (http://www.w3.org/RDF/) to represent metadata. It is a graph-oriented data model used to annotate XML documents. RDF consists of two parts: a language for representing metadata instances (RDF), which allows to annotate Web resources with statements.</a:t>
            </a:r>
            <a:r>
              <a:rPr lang="en-US" sz="1200" baseline="0" dirty="0"/>
              <a:t> The Web resources are </a:t>
            </a:r>
            <a:r>
              <a:rPr lang="en-US" sz="1200" dirty="0"/>
              <a:t>addressed by Universal Resource Identifiers (URI), of which URL’s are the most important example. Thus, any Web document or part of it can be annotated. The second part of the RDF standard is a language for specifying schemas for RDF Instances. This language enables specification of the vocabulary and grammar that is used for forming statements for annotation. Since</a:t>
            </a:r>
            <a:r>
              <a:rPr lang="en-US" sz="1200" baseline="0" dirty="0"/>
              <a:t> RDF statements can be created also without using RDF schemas, RDF is a semi-structured data model, similar </a:t>
            </a:r>
            <a:r>
              <a:rPr lang="en-US" sz="1200" dirty="0"/>
              <a:t>to XML.</a:t>
            </a:r>
          </a:p>
          <a:p>
            <a:r>
              <a:rPr lang="en-US" sz="1200" dirty="0"/>
              <a:t>The RDF model is like the entity-relationship (ER) model. Entities correspond to resources and relationships correspond to properties. The main difference is that RDF requires that relationships are directed : the resource from which the (directed) relationship emerges is assigned a property with a value to which the relationship points. This reflects the intention to use RDF to associated metadata (the value) with data (the source of the relationship).  Sample RDF applications include PICS (annotating documents with information on the suitability of the content for certain groups, e.g., like the movie rating system) and Dublin Core (annotating documents with basic bibliographic information</a:t>
            </a:r>
            <a:r>
              <a:rPr lang="en-US" sz="1200"/>
              <a:t>. </a:t>
            </a:r>
            <a:endParaRPr lang="en-US" sz="1200" dirty="0"/>
          </a:p>
          <a:p>
            <a:r>
              <a:rPr lang="en-US" sz="1200" dirty="0"/>
              <a:t>It is important to understand that the syntax of RDF and its encoding into XML is well-specified, but that the semantics RDF is only specified in a « semi-formal » manner.</a:t>
            </a:r>
            <a:r>
              <a:rPr lang="en-US" sz="1200" baseline="0" dirty="0"/>
              <a:t> This introduces certain ambiguities for applications interpreting RDF statements.</a:t>
            </a:r>
            <a:endParaRPr lang="en-US" sz="1200" dirty="0"/>
          </a:p>
          <a:p>
            <a:endParaRPr lang="en-US" sz="1200" dirty="0"/>
          </a:p>
        </p:txBody>
      </p:sp>
    </p:spTree>
    <p:extLst>
      <p:ext uri="{BB962C8B-B14F-4D97-AF65-F5344CB8AC3E}">
        <p14:creationId xmlns:p14="http://schemas.microsoft.com/office/powerpoint/2010/main" val="2008036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D375E9B-DF06-40B5-9454-A38118155161}" type="slidenum">
              <a:rPr lang="en-US" smtClean="0"/>
              <a:pPr/>
              <a:t>32</a:t>
            </a:fld>
            <a:endParaRPr lang="en-US"/>
          </a:p>
        </p:txBody>
      </p:sp>
      <p:sp>
        <p:nvSpPr>
          <p:cNvPr id="35843" name="Rectangle 2"/>
          <p:cNvSpPr>
            <a:spLocks noGrp="1" noRot="1" noChangeAspect="1" noChangeArrowheads="1" noTextEdit="1"/>
          </p:cNvSpPr>
          <p:nvPr>
            <p:ph type="sldImg"/>
          </p:nvPr>
        </p:nvSpPr>
        <p:spPr>
          <a:xfrm>
            <a:off x="671513" y="768350"/>
            <a:ext cx="5756275" cy="3838575"/>
          </a:xfrm>
          <a:ln/>
        </p:spPr>
      </p:sp>
      <p:sp>
        <p:nvSpPr>
          <p:cNvPr id="35844"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basic constituent of RDF is an RDF statement. We can view RDF statements in three different ways: (1) like natural language sentences, where the subject is a URI (uniform resource identifier) and the object can be either a URI or a String; (2) as directed graphs, where the subject and object are represented as nodes (an ellipsis is used to represent resources identified by a URI and rectangles to represent literals as atomic XML values) and the predicate is represented as directed link , or (3) as XML documents where the RDF statement is encoded into XML format. The graph representation is suitable for visual presentation and reasoning, whereas</a:t>
            </a:r>
            <a:r>
              <a:rPr lang="en-US" baseline="0" dirty="0"/>
              <a:t> the XML representation is used for exchange and storage.</a:t>
            </a:r>
            <a:endParaRPr lang="en-US" dirty="0"/>
          </a:p>
          <a:p>
            <a:endParaRPr lang="en-US" dirty="0"/>
          </a:p>
        </p:txBody>
      </p:sp>
    </p:spTree>
    <p:extLst>
      <p:ext uri="{BB962C8B-B14F-4D97-AF65-F5344CB8AC3E}">
        <p14:creationId xmlns:p14="http://schemas.microsoft.com/office/powerpoint/2010/main" val="13608374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35E9421A-7EF7-4E7E-A064-C7727A461D69}" type="slidenum">
              <a:rPr lang="en-US" smtClean="0"/>
              <a:pPr/>
              <a:t>33</a:t>
            </a:fld>
            <a:endParaRPr lang="en-US"/>
          </a:p>
        </p:txBody>
      </p:sp>
      <p:sp>
        <p:nvSpPr>
          <p:cNvPr id="36867" name="Rectangle 2"/>
          <p:cNvSpPr>
            <a:spLocks noGrp="1" noRot="1" noChangeAspect="1" noChangeArrowheads="1" noTextEdit="1"/>
          </p:cNvSpPr>
          <p:nvPr>
            <p:ph type="sldImg"/>
          </p:nvPr>
        </p:nvSpPr>
        <p:spPr>
          <a:xfrm>
            <a:off x="671513" y="768350"/>
            <a:ext cx="5756275" cy="3838575"/>
          </a:xfrm>
          <a:ln/>
        </p:spPr>
      </p:sp>
      <p:sp>
        <p:nvSpPr>
          <p:cNvPr id="36868" name="Rectangle 3"/>
          <p:cNvSpPr>
            <a:spLocks noGrp="1" noChangeArrowheads="1"/>
          </p:cNvSpPr>
          <p:nvPr>
            <p:ph type="body" idx="1"/>
          </p:nvPr>
        </p:nvSpPr>
        <p:spPr>
          <a:noFill/>
          <a:ln/>
        </p:spPr>
        <p:txBody>
          <a:bodyPr/>
          <a:lstStyle/>
          <a:p>
            <a:r>
              <a:rPr lang="en-US" dirty="0"/>
              <a:t>For encoding RDF statements into XML there exist several syntactic variations, which can make the reading of RDF documents sometimes rather difficult. Here we summarize the different variants. The basic pattern of encoding is as follows: the subject is represented by an XML element called </a:t>
            </a:r>
            <a:r>
              <a:rPr lang="en-US" dirty="0" err="1"/>
              <a:t>rdf:Description</a:t>
            </a:r>
            <a:r>
              <a:rPr lang="en-US" dirty="0"/>
              <a:t>. This element is the root of the document fragment representing the RDF statement. In the content of the element, one finds one or more predicates, represented by XML elements, e.g., s:Creator. The content of this XML element in turn represents the object of the RDF</a:t>
            </a:r>
            <a:r>
              <a:rPr lang="en-US" baseline="0" dirty="0"/>
              <a:t> </a:t>
            </a:r>
            <a:r>
              <a:rPr lang="en-US" dirty="0"/>
              <a:t>statement. If the object is not a literal, one can alternatively represent the object as an attribute of the predicate element. Also, both the predicate and the object can be encoded into the element representing the statement, as it is shown for s:Date predicate.</a:t>
            </a:r>
          </a:p>
        </p:txBody>
      </p:sp>
    </p:spTree>
    <p:extLst>
      <p:ext uri="{BB962C8B-B14F-4D97-AF65-F5344CB8AC3E}">
        <p14:creationId xmlns:p14="http://schemas.microsoft.com/office/powerpoint/2010/main" val="2117799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A1D7C796-2B25-4736-9BB3-5E1DD435EE00}" type="slidenum">
              <a:rPr lang="en-US" smtClean="0"/>
              <a:pPr/>
              <a:t>34</a:t>
            </a:fld>
            <a:endParaRPr lang="en-US"/>
          </a:p>
        </p:txBody>
      </p:sp>
      <p:sp>
        <p:nvSpPr>
          <p:cNvPr id="39939" name="Rectangle 2"/>
          <p:cNvSpPr>
            <a:spLocks noGrp="1" noRot="1" noChangeAspect="1" noChangeArrowheads="1" noTextEdit="1"/>
          </p:cNvSpPr>
          <p:nvPr>
            <p:ph type="sldImg"/>
          </p:nvPr>
        </p:nvSpPr>
        <p:spPr>
          <a:xfrm>
            <a:off x="671513" y="768350"/>
            <a:ext cx="5756275" cy="3838575"/>
          </a:xfrm>
          <a:ln/>
        </p:spPr>
      </p:sp>
      <p:sp>
        <p:nvSpPr>
          <p:cNvPr id="39940" name="Rectangle 3"/>
          <p:cNvSpPr>
            <a:spLocks noGrp="1" noChangeArrowheads="1"/>
          </p:cNvSpPr>
          <p:nvPr>
            <p:ph type="body" idx="1"/>
          </p:nvPr>
        </p:nvSpPr>
        <p:spPr>
          <a:noFill/>
          <a:ln/>
        </p:spPr>
        <p:txBody>
          <a:bodyPr/>
          <a:lstStyle/>
          <a:p>
            <a:r>
              <a:rPr lang="en-US" dirty="0"/>
              <a:t>RDF allows us to categorize resources into different classes (typing). For that purpose, one associates with the resource that should be categorized another resource, that represents the category, using a special RDF property </a:t>
            </a:r>
            <a:r>
              <a:rPr lang="en-US" dirty="0" err="1"/>
              <a:t>rdf:type</a:t>
            </a:r>
            <a:r>
              <a:rPr lang="en-US" dirty="0"/>
              <a:t>. We will see later, when introducing RDF schema, what are possible uses of the type statement. With respect to encoding, the type property can either be represented explicitly like any other property, or one can use a special abbreviated syntax, where the name of the type becomes the element name of the element representing the statement.</a:t>
            </a:r>
          </a:p>
        </p:txBody>
      </p:sp>
    </p:spTree>
    <p:extLst>
      <p:ext uri="{BB962C8B-B14F-4D97-AF65-F5344CB8AC3E}">
        <p14:creationId xmlns:p14="http://schemas.microsoft.com/office/powerpoint/2010/main" val="6272071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D9D7ACFF-9547-489F-B595-C0A163C4FDA3}" type="slidenum">
              <a:rPr lang="en-US" smtClean="0"/>
              <a:pPr/>
              <a:t>35</a:t>
            </a:fld>
            <a:endParaRPr lang="en-US"/>
          </a:p>
        </p:txBody>
      </p:sp>
      <p:sp>
        <p:nvSpPr>
          <p:cNvPr id="40963" name="Rectangle 2"/>
          <p:cNvSpPr>
            <a:spLocks noGrp="1" noRot="1" noChangeAspect="1" noChangeArrowheads="1" noTextEdit="1"/>
          </p:cNvSpPr>
          <p:nvPr>
            <p:ph type="sldImg"/>
          </p:nvPr>
        </p:nvSpPr>
        <p:spPr>
          <a:xfrm>
            <a:off x="671513" y="768350"/>
            <a:ext cx="5756275" cy="3838575"/>
          </a:xfrm>
          <a:ln/>
        </p:spPr>
      </p:sp>
      <p:sp>
        <p:nvSpPr>
          <p:cNvPr id="40964" name="Rectangle 3"/>
          <p:cNvSpPr>
            <a:spLocks noGrp="1" noChangeArrowheads="1"/>
          </p:cNvSpPr>
          <p:nvPr>
            <p:ph type="body" idx="1"/>
          </p:nvPr>
        </p:nvSpPr>
        <p:spPr>
          <a:noFill/>
          <a:ln/>
        </p:spPr>
        <p:txBody>
          <a:bodyPr/>
          <a:lstStyle/>
          <a:p>
            <a:r>
              <a:rPr lang="en-US" dirty="0"/>
              <a:t>Associating a subject with a property whose value is a simple object is the simplest form of a statement. In general,</a:t>
            </a:r>
            <a:r>
              <a:rPr lang="en-US" baseline="0" dirty="0"/>
              <a:t> the value of a property (the object of the statement) may be a complex statement itself, representing a complex data structure. In order to represent such complex object values a new intermediate resource is created - in the example Person://1234/1 - to which different properties are associated. Note that this is different of directly associating these properties with the subject of the overall statement, http://www.doc.ch/ in the example  (why?).</a:t>
            </a:r>
            <a:endParaRPr lang="en-US" dirty="0"/>
          </a:p>
          <a:p>
            <a:r>
              <a:rPr lang="en-US" dirty="0"/>
              <a:t>In the XML encoding such a complex object value can be represented by directly </a:t>
            </a:r>
            <a:r>
              <a:rPr lang="en-US" dirty="0" err="1"/>
              <a:t>inlining</a:t>
            </a:r>
            <a:r>
              <a:rPr lang="en-US" dirty="0"/>
              <a:t> the complex object into the content of the statement.</a:t>
            </a:r>
          </a:p>
        </p:txBody>
      </p:sp>
    </p:spTree>
    <p:extLst>
      <p:ext uri="{BB962C8B-B14F-4D97-AF65-F5344CB8AC3E}">
        <p14:creationId xmlns:p14="http://schemas.microsoft.com/office/powerpoint/2010/main" val="16537758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5197373B-2657-4A65-82BC-48EB6BF5809E}" type="slidenum">
              <a:rPr lang="en-US" smtClean="0"/>
              <a:pPr/>
              <a:t>36</a:t>
            </a:fld>
            <a:endParaRPr lang="en-US"/>
          </a:p>
        </p:txBody>
      </p:sp>
      <p:sp>
        <p:nvSpPr>
          <p:cNvPr id="41987" name="Rectangle 2"/>
          <p:cNvSpPr>
            <a:spLocks noGrp="1" noRot="1" noChangeAspect="1" noChangeArrowheads="1" noTextEdit="1"/>
          </p:cNvSpPr>
          <p:nvPr>
            <p:ph type="sldImg"/>
          </p:nvPr>
        </p:nvSpPr>
        <p:spPr>
          <a:xfrm>
            <a:off x="671513" y="768350"/>
            <a:ext cx="5756275" cy="3838575"/>
          </a:xfrm>
          <a:ln/>
        </p:spPr>
      </p:sp>
      <p:sp>
        <p:nvSpPr>
          <p:cNvPr id="41988" name="Rectangle 3"/>
          <p:cNvSpPr>
            <a:spLocks noGrp="1" noChangeArrowheads="1"/>
          </p:cNvSpPr>
          <p:nvPr>
            <p:ph type="body" idx="1"/>
          </p:nvPr>
        </p:nvSpPr>
        <p:spPr>
          <a:noFill/>
          <a:ln/>
        </p:spPr>
        <p:txBody>
          <a:bodyPr/>
          <a:lstStyle/>
          <a:p>
            <a:r>
              <a:rPr lang="en-US" dirty="0"/>
              <a:t>Statements can be made not only using single resources, but as well using collections of resources. For that purpose, RDF provides the container concept. Containers are special resources of one of three container types that are specified in the RDF standard. A container resource is then associated with a set of other resources. By creating a statement using the container object as "object", one can express statements made about the set of objects. More precisely, one can specify whether the statement is a statement of the set of objects "as a whole" or a statement that applies to each element of the set individually. What the implications of this distinction are is not further specified in the RDF standard, which is an example where the semantics of RDF is not clearly specified.</a:t>
            </a:r>
          </a:p>
          <a:p>
            <a:r>
              <a:rPr lang="en-US" dirty="0"/>
              <a:t>There exist three different types of containers: bags which are unordered multi-sets (= sets with multiple occurrences of the same resources), sequences which are ordered sets (i.e., lists) of resources and alternatives which is a single resource that is to be chosen out of a given set. The property labels can be used to impose an order on</a:t>
            </a:r>
            <a:r>
              <a:rPr lang="en-US" baseline="0" dirty="0"/>
              <a:t> the</a:t>
            </a:r>
            <a:r>
              <a:rPr lang="en-US" dirty="0"/>
              <a:t> elements of the set, by using labels _1, _2 etc. If the order is irrelevant one can use </a:t>
            </a:r>
            <a:r>
              <a:rPr lang="en-US" dirty="0" err="1"/>
              <a:t>rdf:li</a:t>
            </a:r>
            <a:r>
              <a:rPr lang="en-US" dirty="0"/>
              <a:t> as element name, instead of rdf:_1, rdf:_2 etc.</a:t>
            </a:r>
            <a:endParaRPr lang="en-GB" dirty="0"/>
          </a:p>
          <a:p>
            <a:endParaRPr lang="en-US" dirty="0"/>
          </a:p>
        </p:txBody>
      </p:sp>
    </p:spTree>
    <p:extLst>
      <p:ext uri="{BB962C8B-B14F-4D97-AF65-F5344CB8AC3E}">
        <p14:creationId xmlns:p14="http://schemas.microsoft.com/office/powerpoint/2010/main" val="10187323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B3D3040C-B20E-4515-9370-84E688D823F3}" type="slidenum">
              <a:rPr lang="en-US" smtClean="0"/>
              <a:pPr/>
              <a:t>37</a:t>
            </a:fld>
            <a:endParaRPr lang="en-US"/>
          </a:p>
        </p:txBody>
      </p:sp>
      <p:sp>
        <p:nvSpPr>
          <p:cNvPr id="43011" name="Rectangle 2"/>
          <p:cNvSpPr>
            <a:spLocks noGrp="1" noRot="1" noChangeAspect="1" noChangeArrowheads="1" noTextEdit="1"/>
          </p:cNvSpPr>
          <p:nvPr>
            <p:ph type="sldImg"/>
          </p:nvPr>
        </p:nvSpPr>
        <p:spPr>
          <a:xfrm>
            <a:off x="671513" y="768350"/>
            <a:ext cx="5756275" cy="3838575"/>
          </a:xfrm>
          <a:ln/>
        </p:spPr>
      </p:sp>
      <p:sp>
        <p:nvSpPr>
          <p:cNvPr id="43012" name="Rectangle 3"/>
          <p:cNvSpPr>
            <a:spLocks noGrp="1" noChangeArrowheads="1"/>
          </p:cNvSpPr>
          <p:nvPr>
            <p:ph type="body" idx="1"/>
          </p:nvPr>
        </p:nvSpPr>
        <p:spPr>
          <a:noFill/>
          <a:ln/>
        </p:spPr>
        <p:txBody>
          <a:bodyPr/>
          <a:lstStyle/>
          <a:p>
            <a:r>
              <a:rPr lang="en-US" dirty="0"/>
              <a:t>RDF resources are not necessarily</a:t>
            </a:r>
            <a:r>
              <a:rPr lang="en-US" baseline="0" dirty="0"/>
              <a:t> Web resources identified by URIs but can also be instantiated within RDF statements. In other words, </a:t>
            </a:r>
            <a:r>
              <a:rPr lang="en-US" i="1" baseline="0" dirty="0"/>
              <a:t>new resources </a:t>
            </a:r>
            <a:r>
              <a:rPr lang="en-US" baseline="0" dirty="0"/>
              <a:t>can be defined as part of RDF statements. A resource is in general anything that can be </a:t>
            </a:r>
            <a:r>
              <a:rPr lang="en-US" i="1" baseline="0" dirty="0"/>
              <a:t>identified</a:t>
            </a:r>
            <a:r>
              <a:rPr lang="en-US" baseline="0" dirty="0"/>
              <a:t> on the Web. As a consequence, also a newly created resource requires an identifier. For this purpose, RDF provides the </a:t>
            </a:r>
            <a:r>
              <a:rPr lang="en-US" baseline="0" dirty="0" err="1"/>
              <a:t>rdf:ID</a:t>
            </a:r>
            <a:r>
              <a:rPr lang="en-US" baseline="0" dirty="0"/>
              <a:t> attribute to introduce the identifier of the resource. This attribute replaces </a:t>
            </a:r>
            <a:r>
              <a:rPr lang="en-US" dirty="0" err="1"/>
              <a:t>rdf:about</a:t>
            </a:r>
            <a:r>
              <a:rPr lang="en-US" dirty="0"/>
              <a:t> attribute when the statement is about a new resource instead about an existing resource.</a:t>
            </a:r>
            <a:r>
              <a:rPr lang="en-US" baseline="0" dirty="0"/>
              <a:t> Using the identifier, this new resource can then be referred to in other RDF statements.</a:t>
            </a:r>
            <a:endParaRPr lang="en-US" dirty="0"/>
          </a:p>
          <a:p>
            <a:endParaRPr lang="en-US" dirty="0"/>
          </a:p>
        </p:txBody>
      </p:sp>
    </p:spTree>
    <p:extLst>
      <p:ext uri="{BB962C8B-B14F-4D97-AF65-F5344CB8AC3E}">
        <p14:creationId xmlns:p14="http://schemas.microsoft.com/office/powerpoint/2010/main" val="2900360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24002820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1055517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8D2B0B79-B78E-45D2-97AC-E604E09EDB57}" type="slidenum">
              <a:rPr lang="en-US"/>
              <a:pPr/>
              <a:t>4</a:t>
            </a:fld>
            <a:endParaRPr lang="en-US"/>
          </a:p>
        </p:txBody>
      </p:sp>
      <p:sp>
        <p:nvSpPr>
          <p:cNvPr id="55299" name="Rectangle 2"/>
          <p:cNvSpPr>
            <a:spLocks noGrp="1" noRot="1" noChangeAspect="1" noChangeArrowheads="1" noTextEdit="1"/>
          </p:cNvSpPr>
          <p:nvPr>
            <p:ph type="sldImg"/>
          </p:nvPr>
        </p:nvSpPr>
        <p:spPr>
          <a:xfrm>
            <a:off x="671513" y="768350"/>
            <a:ext cx="5756275" cy="3838575"/>
          </a:xfrm>
          <a:ln/>
        </p:spPr>
      </p:sp>
      <p:sp>
        <p:nvSpPr>
          <p:cNvPr id="55300" name="Rectangle 3"/>
          <p:cNvSpPr>
            <a:spLocks noGrp="1" noChangeArrowheads="1"/>
          </p:cNvSpPr>
          <p:nvPr>
            <p:ph type="body" idx="1"/>
          </p:nvPr>
        </p:nvSpPr>
        <p:spPr>
          <a:noFill/>
          <a:ln/>
        </p:spPr>
        <p:txBody>
          <a:bodyPr/>
          <a:lstStyle/>
          <a:p>
            <a:r>
              <a:rPr lang="en-US" dirty="0"/>
              <a:t>When publishing information on the web, no schemas are used, even if the published data could follow a regular data structure. Consequently, when searching the Web, search is content-based, e.g., using keyword queries.</a:t>
            </a:r>
          </a:p>
          <a:p>
            <a:endParaRPr lang="en-US" dirty="0"/>
          </a:p>
          <a:p>
            <a:r>
              <a:rPr lang="en-US" baseline="0" dirty="0"/>
              <a:t>This may work well for very characteristic search terms, such as illustrated for the example “anglerfish”, but might become problematic, when the search term has an ambiguous meaning, as illustrated for the example “leech”.  Since a text search the type of the information that is searched cannot be specified – in our example we would need to specify that we meant the “leech” is an organism - the search algorithm cannot disambiguate the different potential meanings of the search terms. In the extreme case, if we would try to search for a numerical value as a search term, the results become essentially useless.</a:t>
            </a:r>
          </a:p>
          <a:p>
            <a:endParaRPr lang="en-US" baseline="0" dirty="0"/>
          </a:p>
          <a:p>
            <a:r>
              <a:rPr lang="en-US" baseline="0" dirty="0"/>
              <a:t>This suggest that the use of schema information for Web search could have some merit.</a:t>
            </a:r>
          </a:p>
        </p:txBody>
      </p:sp>
    </p:spTree>
    <p:extLst>
      <p:ext uri="{BB962C8B-B14F-4D97-AF65-F5344CB8AC3E}">
        <p14:creationId xmlns:p14="http://schemas.microsoft.com/office/powerpoint/2010/main" val="6782296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6B7D5F8E-48A5-4127-AF88-9A862CE2A13C}" type="slidenum">
              <a:rPr lang="en-US" smtClean="0"/>
              <a:pPr/>
              <a:t>40</a:t>
            </a:fld>
            <a:endParaRPr lang="en-US"/>
          </a:p>
        </p:txBody>
      </p:sp>
      <p:sp>
        <p:nvSpPr>
          <p:cNvPr id="44035" name="Rectangle 2"/>
          <p:cNvSpPr>
            <a:spLocks noGrp="1" noRot="1" noChangeAspect="1" noChangeArrowheads="1" noTextEdit="1"/>
          </p:cNvSpPr>
          <p:nvPr>
            <p:ph type="sldImg"/>
          </p:nvPr>
        </p:nvSpPr>
        <p:spPr>
          <a:xfrm>
            <a:off x="671513" y="768350"/>
            <a:ext cx="5756275" cy="3838575"/>
          </a:xfrm>
          <a:ln/>
        </p:spPr>
      </p:sp>
      <p:sp>
        <p:nvSpPr>
          <p:cNvPr id="44036" name="Rectangle 3"/>
          <p:cNvSpPr>
            <a:spLocks noGrp="1" noChangeArrowheads="1"/>
          </p:cNvSpPr>
          <p:nvPr>
            <p:ph type="body" idx="1"/>
          </p:nvPr>
        </p:nvSpPr>
        <p:spPr>
          <a:xfrm>
            <a:off x="411163" y="4862514"/>
            <a:ext cx="6151562" cy="4603750"/>
          </a:xfrm>
          <a:noFill/>
          <a:ln/>
        </p:spPr>
        <p:txBody>
          <a:bodyPr/>
          <a:lstStyle/>
          <a:p>
            <a:r>
              <a:rPr lang="en-US" sz="1200" dirty="0"/>
              <a:t>In RDF everything is a resource. In particular, RDF statements are considered as resources and therefore it should be possible to make statements about</a:t>
            </a:r>
            <a:r>
              <a:rPr lang="en-US" sz="1200" baseline="0" dirty="0"/>
              <a:t> them</a:t>
            </a:r>
            <a:r>
              <a:rPr lang="en-US" sz="1200" dirty="0"/>
              <a:t>. From the viewpoint of the Semantic Web this is in fact extremely important. Since statements do not express some necessarily agreed upon facts, but often different interpretations of data, it is important to provide the possibility of annotating annotations (such as illustrated in the simple example). This allows to comment on annotations, to agree or dispute them etc..</a:t>
            </a:r>
          </a:p>
          <a:p>
            <a:r>
              <a:rPr lang="en-US" sz="1200" dirty="0"/>
              <a:t>When considering</a:t>
            </a:r>
            <a:r>
              <a:rPr lang="en-US" sz="1200" baseline="0" dirty="0"/>
              <a:t> </a:t>
            </a:r>
            <a:r>
              <a:rPr lang="en-US" sz="1200" dirty="0"/>
              <a:t>the graph representation of RDF, it is not immediately clear of how to treat a statement as a resource, since a statement consists of three structural elements, the subject, the object, and the predicate. But we can apply the same "trick" as we did already for complex objects and collections. We introduce a new resource which serves as representation for the statement. This resource has as properties all the constituents</a:t>
            </a:r>
            <a:r>
              <a:rPr lang="en-US" sz="1200" baseline="0" dirty="0"/>
              <a:t> that make up the statement it represents. </a:t>
            </a:r>
            <a:r>
              <a:rPr lang="en-US" sz="1200" dirty="0"/>
              <a:t>This process is called </a:t>
            </a:r>
            <a:r>
              <a:rPr lang="en-US" sz="1200" i="1" dirty="0"/>
              <a:t>reification</a:t>
            </a:r>
            <a:r>
              <a:rPr lang="en-US" sz="1200" dirty="0"/>
              <a:t>. It is straightforward to connect the resource representing the statement it to it's subject and object, as they are both resources themselves. Also, the type of the object can be determined through a property </a:t>
            </a:r>
            <a:r>
              <a:rPr lang="en-US" sz="1200" dirty="0" err="1"/>
              <a:t>rdf:type</a:t>
            </a:r>
            <a:r>
              <a:rPr lang="en-US" sz="1200" dirty="0"/>
              <a:t> pointing to the special resource </a:t>
            </a:r>
            <a:r>
              <a:rPr lang="en-US" sz="1200" dirty="0" err="1"/>
              <a:t>rdf:statement</a:t>
            </a:r>
            <a:r>
              <a:rPr lang="en-US" sz="1200" dirty="0"/>
              <a:t> representing the category of statements. For the predicate, a specific new resource representing</a:t>
            </a:r>
            <a:r>
              <a:rPr lang="en-US" sz="1200" baseline="0" dirty="0"/>
              <a:t> the predicate is required. We will see later, when introducing RDF schema, that this new resource is indeed part of a schema for RDF statements, expressing that statements using these properties are valid in the given context. The reified RDF statement is connected to its constituents through the </a:t>
            </a:r>
            <a:r>
              <a:rPr lang="en-US" sz="1200" dirty="0"/>
              <a:t>special RDF properties </a:t>
            </a:r>
            <a:r>
              <a:rPr lang="en-US" sz="1200" dirty="0" err="1"/>
              <a:t>rdf:object</a:t>
            </a:r>
            <a:r>
              <a:rPr lang="en-US" sz="1200" dirty="0"/>
              <a:t>, </a:t>
            </a:r>
            <a:r>
              <a:rPr lang="en-US" sz="1200" dirty="0" err="1"/>
              <a:t>rdf:subject</a:t>
            </a:r>
            <a:r>
              <a:rPr lang="en-US" sz="1200" dirty="0"/>
              <a:t> and </a:t>
            </a:r>
            <a:r>
              <a:rPr lang="en-US" sz="1200" dirty="0" err="1"/>
              <a:t>rdf:property</a:t>
            </a:r>
            <a:r>
              <a:rPr lang="en-US" sz="1200" dirty="0"/>
              <a:t>. By reifying a statement, one creates a new resource,</a:t>
            </a:r>
            <a:r>
              <a:rPr lang="en-US" sz="1200" baseline="0" dirty="0"/>
              <a:t> which can be anonymous, if no identifier is associated with it using </a:t>
            </a:r>
            <a:r>
              <a:rPr lang="en-US" sz="1200" baseline="0" dirty="0" err="1"/>
              <a:t>rdf:ID</a:t>
            </a:r>
            <a:r>
              <a:rPr lang="en-US" sz="1200" baseline="0" dirty="0"/>
              <a:t>, or can be referenced if it has such an identifier.</a:t>
            </a:r>
            <a:endParaRPr lang="en-US" sz="1200" dirty="0"/>
          </a:p>
          <a:p>
            <a:endParaRPr lang="en-US" dirty="0"/>
          </a:p>
        </p:txBody>
      </p:sp>
    </p:spTree>
    <p:extLst>
      <p:ext uri="{BB962C8B-B14F-4D97-AF65-F5344CB8AC3E}">
        <p14:creationId xmlns:p14="http://schemas.microsoft.com/office/powerpoint/2010/main" val="109581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5DB14E4-6F01-4FE0-AE22-2D4A58B40E9D}" type="slidenum">
              <a:rPr lang="en-US" smtClean="0"/>
              <a:pPr/>
              <a:t>41</a:t>
            </a:fld>
            <a:endParaRPr lang="en-US"/>
          </a:p>
        </p:txBody>
      </p:sp>
      <p:sp>
        <p:nvSpPr>
          <p:cNvPr id="45059" name="Rectangle 2"/>
          <p:cNvSpPr>
            <a:spLocks noGrp="1" noRot="1" noChangeAspect="1" noChangeArrowheads="1" noTextEdit="1"/>
          </p:cNvSpPr>
          <p:nvPr>
            <p:ph type="sldImg"/>
          </p:nvPr>
        </p:nvSpPr>
        <p:spPr>
          <a:xfrm>
            <a:off x="671513" y="768350"/>
            <a:ext cx="5756275" cy="3838575"/>
          </a:xfrm>
          <a:ln/>
        </p:spPr>
      </p:sp>
      <p:sp>
        <p:nvSpPr>
          <p:cNvPr id="45060" name="Rectangle 3"/>
          <p:cNvSpPr>
            <a:spLocks noGrp="1" noChangeArrowheads="1"/>
          </p:cNvSpPr>
          <p:nvPr>
            <p:ph type="body" idx="1"/>
          </p:nvPr>
        </p:nvSpPr>
        <p:spPr>
          <a:noFill/>
          <a:ln/>
        </p:spPr>
        <p:txBody>
          <a:bodyPr/>
          <a:lstStyle/>
          <a:p>
            <a:r>
              <a:rPr lang="en-US" dirty="0"/>
              <a:t>The XML encoding of reified statements follows the principles that have been introduced before. The reified statement is represented as a complex, anonymous object.</a:t>
            </a:r>
          </a:p>
        </p:txBody>
      </p:sp>
    </p:spTree>
    <p:extLst>
      <p:ext uri="{BB962C8B-B14F-4D97-AF65-F5344CB8AC3E}">
        <p14:creationId xmlns:p14="http://schemas.microsoft.com/office/powerpoint/2010/main" val="8505108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AAAE9EBF-CEC5-46A8-B47A-CCE52A3710B0}" type="slidenum">
              <a:rPr lang="en-US" smtClean="0"/>
              <a:pPr/>
              <a:t>42</a:t>
            </a:fld>
            <a:endParaRPr lang="en-US"/>
          </a:p>
        </p:txBody>
      </p:sp>
      <p:sp>
        <p:nvSpPr>
          <p:cNvPr id="46083" name="Rectangle 2"/>
          <p:cNvSpPr>
            <a:spLocks noGrp="1" noRot="1" noChangeAspect="1" noChangeArrowheads="1" noTextEdit="1"/>
          </p:cNvSpPr>
          <p:nvPr>
            <p:ph type="sldImg"/>
          </p:nvPr>
        </p:nvSpPr>
        <p:spPr>
          <a:xfrm>
            <a:off x="671513" y="768350"/>
            <a:ext cx="5756275" cy="3838575"/>
          </a:xfrm>
          <a:ln/>
        </p:spPr>
      </p:sp>
      <p:sp>
        <p:nvSpPr>
          <p:cNvPr id="46084" name="Rectangle 3"/>
          <p:cNvSpPr>
            <a:spLocks noGrp="1" noChangeArrowheads="1"/>
          </p:cNvSpPr>
          <p:nvPr>
            <p:ph type="body" idx="1"/>
          </p:nvPr>
        </p:nvSpPr>
        <p:spPr>
          <a:xfrm>
            <a:off x="384176" y="4862514"/>
            <a:ext cx="6330950" cy="4603750"/>
          </a:xfrm>
          <a:noFill/>
          <a:ln/>
        </p:spPr>
        <p:txBody>
          <a:bodyPr/>
          <a:lstStyle/>
          <a:p>
            <a:pPr marL="228600" indent="-228600"/>
            <a:r>
              <a:rPr lang="en-US" sz="1100" dirty="0"/>
              <a:t>Finally, we introduce RDF Schema. RDF Schema provides two basic mechanisms.</a:t>
            </a:r>
          </a:p>
          <a:p>
            <a:pPr marL="228600" indent="-228600">
              <a:buFontTx/>
              <a:buAutoNum type="arabicPeriod"/>
            </a:pPr>
            <a:r>
              <a:rPr lang="en-US" sz="1100" dirty="0"/>
              <a:t>Categorization RDF resources, into </a:t>
            </a:r>
            <a:r>
              <a:rPr lang="en-US" sz="1100" i="1" dirty="0"/>
              <a:t>classes</a:t>
            </a:r>
            <a:r>
              <a:rPr lang="en-US" sz="1100" dirty="0"/>
              <a:t>.</a:t>
            </a:r>
          </a:p>
          <a:p>
            <a:pPr marL="228600" indent="-228600">
              <a:buFontTx/>
              <a:buAutoNum type="arabicPeriod"/>
            </a:pPr>
            <a:r>
              <a:rPr lang="en-US" sz="1100" dirty="0"/>
              <a:t>Constraints on the possible use</a:t>
            </a:r>
            <a:r>
              <a:rPr lang="en-US" sz="1100" baseline="0" dirty="0"/>
              <a:t> </a:t>
            </a:r>
            <a:r>
              <a:rPr lang="en-US" sz="1100" dirty="0"/>
              <a:t>of properties, in</a:t>
            </a:r>
            <a:r>
              <a:rPr lang="en-US" sz="1100" baseline="0" dirty="0"/>
              <a:t> the form of constraints expressing</a:t>
            </a:r>
            <a:r>
              <a:rPr lang="en-US" sz="1100" dirty="0"/>
              <a:t> which classes can participate as subjects and objects in statements using a specific property.</a:t>
            </a:r>
          </a:p>
          <a:p>
            <a:pPr marL="0" indent="-228600"/>
            <a:r>
              <a:rPr lang="en-US" sz="1100" dirty="0"/>
              <a:t>First, we describe the classification mechanism. Classes are represented themselves as resources, which are of type </a:t>
            </a:r>
            <a:r>
              <a:rPr lang="en-US" sz="1100" dirty="0" err="1"/>
              <a:t>rdfs:Class</a:t>
            </a:r>
            <a:r>
              <a:rPr lang="en-US" sz="1100" dirty="0"/>
              <a:t>, a special class in the RDFS specification. The type property </a:t>
            </a:r>
            <a:r>
              <a:rPr lang="en-US" sz="1100" dirty="0" err="1"/>
              <a:t>rdf:type</a:t>
            </a:r>
            <a:r>
              <a:rPr lang="en-US" sz="1100" dirty="0"/>
              <a:t> is used, as in RDF, to indicate the type of a </a:t>
            </a:r>
            <a:r>
              <a:rPr lang="en-US" sz="1100" i="1" dirty="0"/>
              <a:t>class resource</a:t>
            </a:r>
            <a:r>
              <a:rPr lang="en-US" sz="1100" dirty="0"/>
              <a:t>. If an application resource is of a specific type, then the resource is connected to the corresponding class resource via the </a:t>
            </a:r>
            <a:r>
              <a:rPr lang="en-US" sz="1100" dirty="0" err="1"/>
              <a:t>rdf:type</a:t>
            </a:r>
            <a:r>
              <a:rPr lang="en-US" sz="1100" dirty="0"/>
              <a:t> property. In the illustration two examples</a:t>
            </a:r>
            <a:r>
              <a:rPr lang="en-US" sz="1100" baseline="0" dirty="0"/>
              <a:t> of such a case are included:</a:t>
            </a:r>
            <a:r>
              <a:rPr lang="en-US" sz="1100" dirty="0"/>
              <a:t> the resource with ID </a:t>
            </a:r>
            <a:r>
              <a:rPr lang="en-US" sz="1100" dirty="0">
                <a:latin typeface="Calibri" panose="020F0502020204030204" pitchFamily="34" charset="0"/>
                <a:cs typeface="Calibri" panose="020F0502020204030204" pitchFamily="34" charset="0"/>
              </a:rPr>
              <a:t>„</a:t>
            </a:r>
            <a:r>
              <a:rPr lang="de-DE" sz="1100" dirty="0">
                <a:latin typeface="Calibri" panose="020F0502020204030204" pitchFamily="34" charset="0"/>
                <a:cs typeface="Calibri" panose="020F0502020204030204" pitchFamily="34" charset="0"/>
              </a:rPr>
              <a:t>John Smith</a:t>
            </a:r>
            <a:r>
              <a:rPr lang="en-US" sz="1100" dirty="0">
                <a:latin typeface="Calibri" panose="020F0502020204030204" pitchFamily="34" charset="0"/>
                <a:cs typeface="Calibri" panose="020F0502020204030204" pitchFamily="34" charset="0"/>
              </a:rPr>
              <a:t>" </a:t>
            </a:r>
            <a:r>
              <a:rPr lang="en-US" sz="1100" dirty="0"/>
              <a:t>belongs to the class (or is of type) Person and the resource "Married" is of type </a:t>
            </a:r>
            <a:r>
              <a:rPr lang="en-US" sz="1100" dirty="0" err="1"/>
              <a:t>MaritalStatus</a:t>
            </a:r>
            <a:r>
              <a:rPr lang="en-US" sz="1100" dirty="0"/>
              <a:t>, which is a resource representing a specific predicate type. Between different classes a subclass relationship can be specified, by using the attribute </a:t>
            </a:r>
            <a:r>
              <a:rPr lang="en-US" sz="1100" dirty="0" err="1"/>
              <a:t>rdfs:subClassOf</a:t>
            </a:r>
            <a:r>
              <a:rPr lang="en-US" sz="1100" dirty="0"/>
              <a:t>. The intended semantics is that any resource belonging to the subclass also belongs to the </a:t>
            </a:r>
            <a:r>
              <a:rPr lang="en-US" sz="1100" dirty="0" err="1"/>
              <a:t>superclass</a:t>
            </a:r>
            <a:r>
              <a:rPr lang="en-US" sz="1100" dirty="0"/>
              <a:t> (containment relationship).</a:t>
            </a:r>
          </a:p>
          <a:p>
            <a:pPr marL="0" indent="-228600"/>
            <a:r>
              <a:rPr lang="en-US" sz="1100" dirty="0"/>
              <a:t>An interesting aspect of RDFS is the modeling of</a:t>
            </a:r>
            <a:r>
              <a:rPr lang="en-US" sz="1100" baseline="0" dirty="0"/>
              <a:t> the RDF and RDFS concepts within RDFS itself. This is done by introducing a meta-class level that models the modeling constructs and reflects the paradigm that i</a:t>
            </a:r>
            <a:r>
              <a:rPr lang="en-US" sz="1100" dirty="0"/>
              <a:t>n RDF everything is a resource, including</a:t>
            </a:r>
            <a:r>
              <a:rPr lang="en-US" sz="1100" baseline="0" dirty="0"/>
              <a:t> the concepts introduced by RDF and RDFS</a:t>
            </a:r>
            <a:r>
              <a:rPr lang="en-US" sz="1100" dirty="0"/>
              <a:t>. In particular, classes are sets of resources, and thus the </a:t>
            </a:r>
            <a:r>
              <a:rPr lang="en-US" sz="1100" dirty="0" err="1"/>
              <a:t>rdfs:Class</a:t>
            </a:r>
            <a:r>
              <a:rPr lang="en-US" sz="1100" dirty="0"/>
              <a:t> resource is a </a:t>
            </a:r>
            <a:r>
              <a:rPr lang="en-US" sz="1100" dirty="0" err="1"/>
              <a:t>subClass</a:t>
            </a:r>
            <a:r>
              <a:rPr lang="en-US" sz="1100" dirty="0"/>
              <a:t> of </a:t>
            </a:r>
            <a:r>
              <a:rPr lang="en-US" sz="1100" dirty="0" err="1"/>
              <a:t>rdfs:Resource</a:t>
            </a:r>
            <a:r>
              <a:rPr lang="en-US" sz="1100" dirty="0"/>
              <a:t>. Application classes, such as "Animal", are sets of resources, and thus also subclass of </a:t>
            </a:r>
            <a:r>
              <a:rPr lang="en-US" sz="1100" dirty="0" err="1"/>
              <a:t>rdfs:Resource</a:t>
            </a:r>
            <a:r>
              <a:rPr lang="en-US" sz="1100" dirty="0"/>
              <a:t>. On the other hand, the type of a resource is indicated by the </a:t>
            </a:r>
            <a:r>
              <a:rPr lang="en-US" sz="1100" dirty="0" err="1"/>
              <a:t>rdf:type</a:t>
            </a:r>
            <a:r>
              <a:rPr lang="en-US" sz="1100" dirty="0"/>
              <a:t> property. Since </a:t>
            </a:r>
            <a:r>
              <a:rPr lang="en-US" sz="1100" dirty="0" err="1"/>
              <a:t>rdfs:Resource</a:t>
            </a:r>
            <a:r>
              <a:rPr lang="en-US" sz="1100" dirty="0"/>
              <a:t> is a class, it is connected via the </a:t>
            </a:r>
            <a:r>
              <a:rPr lang="en-US" sz="1100" dirty="0" err="1"/>
              <a:t>rdf:Type</a:t>
            </a:r>
            <a:r>
              <a:rPr lang="en-US" sz="1100" dirty="0"/>
              <a:t> property to the </a:t>
            </a:r>
            <a:r>
              <a:rPr lang="en-US" sz="1100" dirty="0" err="1"/>
              <a:t>rdfs:Class</a:t>
            </a:r>
            <a:r>
              <a:rPr lang="en-US" sz="1100" dirty="0"/>
              <a:t> resource. This produces the cyclic structure that we can observe within the RDF meta-class schema. In this figure only a small fragment of the RDFS meta-class schema is shown.</a:t>
            </a:r>
          </a:p>
          <a:p>
            <a:pPr marL="228600" indent="-228600"/>
            <a:endParaRPr lang="en-US" dirty="0"/>
          </a:p>
        </p:txBody>
      </p:sp>
    </p:spTree>
    <p:extLst>
      <p:ext uri="{BB962C8B-B14F-4D97-AF65-F5344CB8AC3E}">
        <p14:creationId xmlns:p14="http://schemas.microsoft.com/office/powerpoint/2010/main" val="18186203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76302E5A-56CF-4A71-B9B6-8BE7B18DE692}" type="slidenum">
              <a:rPr lang="en-US" smtClean="0"/>
              <a:pPr/>
              <a:t>43</a:t>
            </a:fld>
            <a:endParaRPr lang="en-US"/>
          </a:p>
        </p:txBody>
      </p:sp>
      <p:sp>
        <p:nvSpPr>
          <p:cNvPr id="47107" name="Rectangle 2"/>
          <p:cNvSpPr>
            <a:spLocks noGrp="1" noRot="1" noChangeAspect="1" noChangeArrowheads="1" noTextEdit="1"/>
          </p:cNvSpPr>
          <p:nvPr>
            <p:ph type="sldImg"/>
          </p:nvPr>
        </p:nvSpPr>
        <p:spPr>
          <a:xfrm>
            <a:off x="671513" y="768350"/>
            <a:ext cx="5756275" cy="3838575"/>
          </a:xfrm>
          <a:ln/>
        </p:spPr>
      </p:sp>
      <p:sp>
        <p:nvSpPr>
          <p:cNvPr id="47108" name="Rectangle 3"/>
          <p:cNvSpPr>
            <a:spLocks noGrp="1" noChangeArrowheads="1"/>
          </p:cNvSpPr>
          <p:nvPr>
            <p:ph type="body" idx="1"/>
          </p:nvPr>
        </p:nvSpPr>
        <p:spPr>
          <a:noFill/>
          <a:ln/>
        </p:spPr>
        <p:txBody>
          <a:bodyPr/>
          <a:lstStyle/>
          <a:p>
            <a:r>
              <a:rPr lang="en-US" dirty="0"/>
              <a:t>The second important concept of RDFS is the possibility to constrain the usage of</a:t>
            </a:r>
            <a:r>
              <a:rPr lang="en-US" baseline="0" dirty="0"/>
              <a:t> </a:t>
            </a:r>
            <a:r>
              <a:rPr lang="en-US" dirty="0"/>
              <a:t>RDF properties that</a:t>
            </a:r>
            <a:r>
              <a:rPr lang="en-US" baseline="0" dirty="0"/>
              <a:t> </a:t>
            </a:r>
            <a:r>
              <a:rPr lang="en-US" dirty="0"/>
              <a:t>connect resources. As everything in RDF, RDF properties are resources themselves. Thus, they are represented in an RDF schema as resources. For example, </a:t>
            </a:r>
            <a:r>
              <a:rPr lang="en-US" dirty="0" err="1"/>
              <a:t>maritalStatus</a:t>
            </a:r>
            <a:r>
              <a:rPr lang="en-US" dirty="0"/>
              <a:t> is a resource representing a property. In RDF schema it is now possible to constrain the usage of properties as follows: by connecting the property resource through the property </a:t>
            </a:r>
            <a:r>
              <a:rPr lang="en-US" dirty="0" err="1"/>
              <a:t>rdfs:domain</a:t>
            </a:r>
            <a:r>
              <a:rPr lang="en-US" dirty="0"/>
              <a:t> to a class resource, one specifies that the subject when using this property must originate from that class, i.e., be of the type of this class. Similarly for the object, the range can be constrained using </a:t>
            </a:r>
            <a:r>
              <a:rPr lang="en-US" dirty="0" err="1"/>
              <a:t>rdfs:range</a:t>
            </a:r>
            <a:r>
              <a:rPr lang="en-US" dirty="0"/>
              <a:t>. Ranges can also be of atomic type, in that case one connects the property resource to (predefined) resources representing the data type of the atomic type. In the example above this is the atomic type STRING.</a:t>
            </a:r>
          </a:p>
          <a:p>
            <a:r>
              <a:rPr lang="en-US" dirty="0"/>
              <a:t>The RDFS model bears a lot of similarities with object-oriented model. However, a fundamental difference is that properties (attributes in OO terminology) are defined independently of classes.</a:t>
            </a:r>
          </a:p>
        </p:txBody>
      </p:sp>
    </p:spTree>
    <p:extLst>
      <p:ext uri="{BB962C8B-B14F-4D97-AF65-F5344CB8AC3E}">
        <p14:creationId xmlns:p14="http://schemas.microsoft.com/office/powerpoint/2010/main" val="19716080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94C057F3-C8A8-4FC6-93D7-A94B40900DD4}" type="slidenum">
              <a:rPr lang="en-US" smtClean="0"/>
              <a:pPr/>
              <a:t>44</a:t>
            </a:fld>
            <a:endParaRPr lang="en-US"/>
          </a:p>
        </p:txBody>
      </p:sp>
      <p:sp>
        <p:nvSpPr>
          <p:cNvPr id="48131" name="Rectangle 2"/>
          <p:cNvSpPr>
            <a:spLocks noGrp="1" noRot="1" noChangeAspect="1" noChangeArrowheads="1" noTextEdit="1"/>
          </p:cNvSpPr>
          <p:nvPr>
            <p:ph type="sldImg"/>
          </p:nvPr>
        </p:nvSpPr>
        <p:spPr>
          <a:xfrm>
            <a:off x="671513" y="768350"/>
            <a:ext cx="5756275" cy="3838575"/>
          </a:xfrm>
          <a:ln/>
        </p:spPr>
      </p:sp>
      <p:sp>
        <p:nvSpPr>
          <p:cNvPr id="48132" name="Rectangle 3"/>
          <p:cNvSpPr>
            <a:spLocks noGrp="1" noChangeArrowheads="1"/>
          </p:cNvSpPr>
          <p:nvPr>
            <p:ph type="body" idx="1"/>
          </p:nvPr>
        </p:nvSpPr>
        <p:spPr>
          <a:noFill/>
          <a:ln/>
        </p:spPr>
        <p:txBody>
          <a:bodyPr/>
          <a:lstStyle/>
          <a:p>
            <a:r>
              <a:rPr lang="en-GB" dirty="0"/>
              <a:t>Since RDF schemas are expressed as RDF statements they can be encoded into XML along the same principles that we have introduced for RDF statements earlier. This example shows the complete encoding of the RDF schema we have used in our example before. Throughout the schema the abbreviated syntax for statements is used, replacing the element name "Description" by the corresponding class name of the subject of the description. Note of how using the ID attribute, in the RDF schema new resources are introduced. They can be referred to from other statements using the newly introduced identifier prefixed with #. The specification of the class with ID "</a:t>
            </a:r>
            <a:r>
              <a:rPr lang="en-GB" dirty="0" err="1"/>
              <a:t>MaritalStatus</a:t>
            </a:r>
            <a:r>
              <a:rPr lang="en-GB" dirty="0"/>
              <a:t>" includes the specification of the complete extension of the class, enumerating all possible values the members</a:t>
            </a:r>
            <a:r>
              <a:rPr lang="en-GB" baseline="0" dirty="0"/>
              <a:t> of this class can take, i.e., all possible predicate names that predicates of type </a:t>
            </a:r>
            <a:r>
              <a:rPr lang="en-GB" baseline="0" dirty="0" err="1"/>
              <a:t>MaritalStatus</a:t>
            </a:r>
            <a:r>
              <a:rPr lang="en-GB" baseline="0" dirty="0"/>
              <a:t> can take</a:t>
            </a:r>
            <a:r>
              <a:rPr lang="en-GB" dirty="0"/>
              <a:t>. Strictly speaking, the statements creating the instances of class are not part of the schema level but part of the instance level of RDF.</a:t>
            </a:r>
          </a:p>
        </p:txBody>
      </p:sp>
    </p:spTree>
    <p:extLst>
      <p:ext uri="{BB962C8B-B14F-4D97-AF65-F5344CB8AC3E}">
        <p14:creationId xmlns:p14="http://schemas.microsoft.com/office/powerpoint/2010/main" val="13776410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23282217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14504174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we provide an overview of the common resources and standards used today in the Semantic Web.</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8656541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WordNet is a quite old project conducted at Princeton University. The objective of the project is to provide a complete dictionary of the English language, including all semantic relationships among words. In the meantime, similar projects have been started also for other languages.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3598724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 data of WordNet is publicly available and can be accessed online. It has been used in a variety of projects related to problems sich as query expansion in retrieval, word sense disambiguation or or text classification.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2354712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768350"/>
            <a:ext cx="5756275" cy="3838575"/>
          </a:xfrm>
        </p:spPr>
      </p:sp>
      <p:sp>
        <p:nvSpPr>
          <p:cNvPr id="3" name="Notes Placeholder 2"/>
          <p:cNvSpPr>
            <a:spLocks noGrp="1"/>
          </p:cNvSpPr>
          <p:nvPr>
            <p:ph type="body" idx="1"/>
          </p:nvPr>
        </p:nvSpPr>
        <p:spPr/>
        <p:txBody>
          <a:bodyPr>
            <a:normAutofit/>
          </a:bodyPr>
          <a:lstStyle/>
          <a:p>
            <a:r>
              <a:rPr lang="en-US" dirty="0"/>
              <a:t>A typical approach to handle data in the Web</a:t>
            </a:r>
            <a:r>
              <a:rPr lang="en-US" baseline="0" dirty="0"/>
              <a:t> is to publish documents with a regular structured layout, e.g., using HTML tables. In this way a context is provided that allows to correctly interpret data values. When inspecting the source code of a typical HTML page publishing structured data, we recognize that it might be difficult to automatically process such a page and to correctly interpret the data contained in it. Such processing might be very involved and error-prone, even more so as in the context of editing Web page layout no mechanism assures that the intended page structure is correctly maintained. The problem is that a document layout language, such as HTML, never has been conceived to specify semantics of data.</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A52E304-66A7-4A5D-8014-B3C61E7373B0}" type="slidenum">
              <a:rPr lang="en-GB" smtClean="0"/>
              <a:pPr/>
              <a:t>5</a:t>
            </a:fld>
            <a:endParaRPr lang="en-GB"/>
          </a:p>
        </p:txBody>
      </p:sp>
    </p:spTree>
    <p:extLst>
      <p:ext uri="{BB962C8B-B14F-4D97-AF65-F5344CB8AC3E}">
        <p14:creationId xmlns:p14="http://schemas.microsoft.com/office/powerpoint/2010/main" val="1624284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WikiData</a:t>
            </a:r>
            <a:r>
              <a:rPr lang="en-US" dirty="0"/>
              <a:t> is a </a:t>
            </a:r>
            <a:r>
              <a:rPr lang="en-US" dirty="0" err="1"/>
              <a:t>compagnion</a:t>
            </a:r>
            <a:r>
              <a:rPr lang="en-US" dirty="0"/>
              <a:t> project of </a:t>
            </a:r>
            <a:r>
              <a:rPr lang="en-US" dirty="0" err="1"/>
              <a:t>WikiPedia</a:t>
            </a:r>
            <a:r>
              <a:rPr lang="en-US" dirty="0"/>
              <a:t>. It aims at creating a universal knowledge graph and is based on the same community approach as </a:t>
            </a:r>
            <a:r>
              <a:rPr lang="en-US" dirty="0" err="1"/>
              <a:t>WikiPedia</a:t>
            </a:r>
            <a:r>
              <a:rPr lang="en-US" dirty="0"/>
              <a:t>. It is used by </a:t>
            </a:r>
            <a:r>
              <a:rPr lang="en-US" dirty="0" err="1"/>
              <a:t>WikiPedia</a:t>
            </a:r>
            <a:r>
              <a:rPr lang="en-US" dirty="0"/>
              <a:t> to provide the </a:t>
            </a:r>
            <a:r>
              <a:rPr lang="en-US" dirty="0" err="1"/>
              <a:t>InfoBoxes</a:t>
            </a:r>
            <a:r>
              <a:rPr lang="en-US" dirty="0"/>
              <a:t>.</a:t>
            </a:r>
          </a:p>
        </p:txBody>
      </p:sp>
      <p:sp>
        <p:nvSpPr>
          <p:cNvPr id="4" name="Slide Number Placeholder 3"/>
          <p:cNvSpPr>
            <a:spLocks noGrp="1"/>
          </p:cNvSpPr>
          <p:nvPr>
            <p:ph type="sldNum" sz="quarter" idx="5"/>
          </p:nvPr>
        </p:nvSpPr>
        <p:spPr/>
        <p:txBody>
          <a:bodyPr/>
          <a:lstStyle/>
          <a:p>
            <a:fld id="{E6C47E0B-2958-48CC-BA4E-C350203CF107}" type="slidenum">
              <a:rPr lang="en-US"/>
              <a:pPr/>
              <a:t>50</a:t>
            </a:fld>
            <a:endParaRPr lang="en-US"/>
          </a:p>
        </p:txBody>
      </p:sp>
    </p:spTree>
    <p:extLst>
      <p:ext uri="{BB962C8B-B14F-4D97-AF65-F5344CB8AC3E}">
        <p14:creationId xmlns:p14="http://schemas.microsoft.com/office/powerpoint/2010/main" val="19425827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 WikiData project uses (a part of) the RDF model to repres</a:t>
            </a:r>
            <a:r>
              <a:rPr lang="en-GB" dirty="0"/>
              <a:t>e</a:t>
            </a:r>
            <a:r>
              <a:rPr lang="en-CH" dirty="0"/>
              <a:t>nt the facts. One interesting aspects is that it correlates the representation of the terms describing an entity or concept across languages.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1355678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Google has popularized knowledge graphs by the development of its knowledge graph. The project actually started from an earlier community effort called FreeBase. It was then enriched with internal data from Google. It uses schema.org as the underlying data model.</a:t>
            </a:r>
          </a:p>
        </p:txBody>
      </p:sp>
      <p:sp>
        <p:nvSpPr>
          <p:cNvPr id="4" name="Slide Number Placeholder 3"/>
          <p:cNvSpPr>
            <a:spLocks noGrp="1"/>
          </p:cNvSpPr>
          <p:nvPr>
            <p:ph type="sldNum" sz="quarter" idx="5"/>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23759356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Schema.org is a generic data model, or knowledge base schema, that has been adopted and promoted by the large Internet platforms. It consists of two hierarchies, one for descibing types of attributes and one for describing types of entites.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9760669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This is a sample of schema.org. It is easy to see that the model covers very generic concepts that can be applied to a wide range of applications.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23392177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Schema.org can be encoded in any of the existing data exchange standards. One specific type of encoding is RDFa. It is used to embed RDF statements into HTML documents in a standardized approach.</a:t>
            </a:r>
          </a:p>
        </p:txBody>
      </p:sp>
      <p:sp>
        <p:nvSpPr>
          <p:cNvPr id="4" name="Slide Number Placeholder 3"/>
          <p:cNvSpPr>
            <a:spLocks noGrp="1"/>
          </p:cNvSpPr>
          <p:nvPr>
            <p:ph type="sldNum" sz="quarter" idx="5"/>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29901396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Given the rapid adoption of knowledge graphs and the growing number of knowledge bases published, Linked Open Data is an effort to provide an common entry point to a large number of knowledge graph. An interesting aspect in this effort is the fact that knowledge bases often have references among each other. Instead of having isolated knowledge bases, this results in a network of knowledge graphs that is captured and display on the Linked Open D</a:t>
            </a:r>
            <a:r>
              <a:rPr lang="en-GB" dirty="0"/>
              <a:t>a</a:t>
            </a:r>
            <a:r>
              <a:rPr lang="en-CH" dirty="0"/>
              <a:t>ta Website.</a:t>
            </a:r>
          </a:p>
        </p:txBody>
      </p:sp>
      <p:sp>
        <p:nvSpPr>
          <p:cNvPr id="4" name="Slide Number Placeholder 3"/>
          <p:cNvSpPr>
            <a:spLocks noGrp="1"/>
          </p:cNvSpPr>
          <p:nvPr>
            <p:ph type="sldNum" sz="quarter" idx="5"/>
          </p:nvPr>
        </p:nvSpPr>
        <p:spPr/>
        <p:txBody>
          <a:bodyPr/>
          <a:lstStyle/>
          <a:p>
            <a:fld id="{E6C47E0B-2958-48CC-BA4E-C350203CF107}" type="slidenum">
              <a:rPr lang="en-US" smtClean="0"/>
              <a:pPr/>
              <a:t>56</a:t>
            </a:fld>
            <a:endParaRPr lang="en-US"/>
          </a:p>
        </p:txBody>
      </p:sp>
    </p:spTree>
    <p:extLst>
      <p:ext uri="{BB962C8B-B14F-4D97-AF65-F5344CB8AC3E}">
        <p14:creationId xmlns:p14="http://schemas.microsoft.com/office/powerpoint/2010/main" val="14926296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LoD provides a common point of access to obtain a large number of public knowledge bases.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57</a:t>
            </a:fld>
            <a:endParaRPr lang="en-US"/>
          </a:p>
        </p:txBody>
      </p:sp>
    </p:spTree>
    <p:extLst>
      <p:ext uri="{BB962C8B-B14F-4D97-AF65-F5344CB8AC3E}">
        <p14:creationId xmlns:p14="http://schemas.microsoft.com/office/powerpoint/2010/main" val="37326085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58</a:t>
            </a:fld>
            <a:endParaRPr lang="en-US"/>
          </a:p>
        </p:txBody>
      </p:sp>
    </p:spTree>
    <p:extLst>
      <p:ext uri="{BB962C8B-B14F-4D97-AF65-F5344CB8AC3E}">
        <p14:creationId xmlns:p14="http://schemas.microsoft.com/office/powerpoint/2010/main" val="8300947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2F60F94-BD24-4476-80F9-9D68A13C71CF}" type="slidenum">
              <a:rPr lang="en-US" smtClean="0"/>
              <a:pPr/>
              <a:t>59</a:t>
            </a:fld>
            <a:endParaRPr lang="en-US"/>
          </a:p>
        </p:txBody>
      </p:sp>
      <p:sp>
        <p:nvSpPr>
          <p:cNvPr id="61443" name="Rectangle 2"/>
          <p:cNvSpPr>
            <a:spLocks noGrp="1" noRot="1" noChangeAspect="1" noChangeArrowheads="1" noTextEdit="1"/>
          </p:cNvSpPr>
          <p:nvPr>
            <p:ph type="sldImg"/>
          </p:nvPr>
        </p:nvSpPr>
        <p:spPr>
          <a:xfrm>
            <a:off x="671513" y="768350"/>
            <a:ext cx="5756275" cy="3838575"/>
          </a:xfrm>
          <a:ln/>
        </p:spPr>
      </p:sp>
      <p:sp>
        <p:nvSpPr>
          <p:cNvPr id="61444"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44652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 widely adopted approach of publishing data through HTML documents has given rise to a whole industry of web scraping. It is of i</a:t>
            </a:r>
            <a:r>
              <a:rPr lang="en-GB" dirty="0" err="1"/>
              <a:t>nt</a:t>
            </a:r>
            <a:r>
              <a:rPr lang="en-CH" dirty="0"/>
              <a:t>erest to gather data from the Web, for example, for comparison of prices from ecommerce sites. However, experience shows that this is a complex and time-consuming task. It is also a never-ending task as formats of Web sites can change at any time and there exist no standards on how the data is represented in HTML.</a:t>
            </a:r>
          </a:p>
        </p:txBody>
      </p:sp>
      <p:sp>
        <p:nvSpPr>
          <p:cNvPr id="4" name="Slide Number Placeholder 3"/>
          <p:cNvSpPr>
            <a:spLocks noGrp="1"/>
          </p:cNvSpPr>
          <p:nvPr>
            <p:ph type="sldNum" sz="quarter" idx="5"/>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484518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768350"/>
            <a:ext cx="5756275" cy="3838575"/>
          </a:xfrm>
        </p:spPr>
      </p:sp>
      <p:sp>
        <p:nvSpPr>
          <p:cNvPr id="3" name="Notes Placeholder 2"/>
          <p:cNvSpPr>
            <a:spLocks noGrp="1"/>
          </p:cNvSpPr>
          <p:nvPr>
            <p:ph type="body" idx="1"/>
          </p:nvPr>
        </p:nvSpPr>
        <p:spPr/>
        <p:txBody>
          <a:bodyPr>
            <a:normAutofit/>
          </a:bodyPr>
          <a:lstStyle/>
          <a:p>
            <a:r>
              <a:rPr lang="en-US" sz="1400" baseline="0" dirty="0"/>
              <a:t>Therefore, an alternative approach for specifying the meaning of data contained in Web documents, has been conceived. As for HTML, the approach is based on the idea of using tags, i.e., markup text that associates parts of a document with a name. However, instead of using tags to provide layout instructions (e.g., a table format), tags are used to provide domain-specific meaning to data contained in a document.  For example, markup can be used to specify that a specific name (such as leech) denotes an organism. This approach of using markup is widely used in different contexts. For example, email formats contain different standard markups to indicate the meaning of different parts of a mail. In the Web, the use of markup has found wide-spread adoption through the XML format. XML generalizes the markup approach from HTML to allow applications to specify their application-specific tags and to embed them into documents. If you are not familiar with XML, it would be helpful to refresh your knowledge on XML and schemas in XML.</a:t>
            </a:r>
          </a:p>
        </p:txBody>
      </p:sp>
      <p:sp>
        <p:nvSpPr>
          <p:cNvPr id="4" name="Slide Number Placeholder 3"/>
          <p:cNvSpPr>
            <a:spLocks noGrp="1"/>
          </p:cNvSpPr>
          <p:nvPr>
            <p:ph type="sldNum" sz="quarter" idx="10"/>
          </p:nvPr>
        </p:nvSpPr>
        <p:spPr/>
        <p:txBody>
          <a:bodyPr/>
          <a:lstStyle/>
          <a:p>
            <a:fld id="{8A52E304-66A7-4A5D-8014-B3C61E7373B0}" type="slidenum">
              <a:rPr lang="en-GB" smtClean="0"/>
              <a:pPr/>
              <a:t>7</a:t>
            </a:fld>
            <a:endParaRPr lang="en-GB"/>
          </a:p>
        </p:txBody>
      </p:sp>
    </p:spTree>
    <p:extLst>
      <p:ext uri="{BB962C8B-B14F-4D97-AF65-F5344CB8AC3E}">
        <p14:creationId xmlns:p14="http://schemas.microsoft.com/office/powerpoint/2010/main" val="482941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dirty="0"/>
              <a:t>Data that contains embedded schema information,</a:t>
            </a:r>
            <a:r>
              <a:rPr lang="en-GB" baseline="0" dirty="0"/>
              <a:t> such as tags or </a:t>
            </a:r>
            <a:r>
              <a:rPr lang="en-GB" baseline="0" dirty="0" err="1"/>
              <a:t>markup</a:t>
            </a:r>
            <a:r>
              <a:rPr lang="en-GB" baseline="0" dirty="0"/>
              <a:t>, is generally called semi-structured data. Semi-structured data allows to indicate the meaning of data values, as in structured data with schemas, without necessarily requiring predefined schemas. This combines flexibility of modelling with the ability to specify meaning. The fact that semi-structured data does not require schemas, does not imply that we cannot define schemas for semi-structured data. XML is an example of this. We can have XML structured documents without schema, so-called well-formed XML documents, but define in addition schemas for XML (document type definitions, so-called XML DTDs). Documents that follow such a schema are then called valid XML documents.</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3102635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p:txBody>
          <a:bodyPr/>
          <a:lstStyle/>
          <a:p>
            <a:fld id="{504253BD-2CB0-4DCD-8E7D-8879C354B7C8}" type="slidenum">
              <a:rPr lang="en-GB"/>
              <a:pPr/>
              <a:t>9</a:t>
            </a:fld>
            <a:endParaRPr lang="en-GB"/>
          </a:p>
        </p:txBody>
      </p:sp>
      <p:sp>
        <p:nvSpPr>
          <p:cNvPr id="49155" name="Rectangle 2"/>
          <p:cNvSpPr>
            <a:spLocks noGrp="1" noRot="1" noChangeAspect="1" noChangeArrowheads="1" noTextEdit="1"/>
          </p:cNvSpPr>
          <p:nvPr>
            <p:ph type="sldImg"/>
          </p:nvPr>
        </p:nvSpPr>
        <p:spPr>
          <a:xfrm>
            <a:off x="671513" y="768350"/>
            <a:ext cx="5756275" cy="3838575"/>
          </a:xfrm>
          <a:ln/>
        </p:spPr>
      </p:sp>
      <p:sp>
        <p:nvSpPr>
          <p:cNvPr id="49156" name="Rectangle 3"/>
          <p:cNvSpPr>
            <a:spLocks noGrp="1" noChangeArrowheads="1"/>
          </p:cNvSpPr>
          <p:nvPr>
            <p:ph type="body" idx="1"/>
          </p:nvPr>
        </p:nvSpPr>
        <p:spPr/>
        <p:txBody>
          <a:bodyPr/>
          <a:lstStyle/>
          <a:p>
            <a:r>
              <a:rPr lang="en-US" dirty="0"/>
              <a:t>Originally XML has been conceived as a document model. In this example of an XML document, we can clearly see the document nature</a:t>
            </a:r>
            <a:r>
              <a:rPr lang="en-US" baseline="0" dirty="0"/>
              <a:t> of XML. An XML document consists of hierarchically nested tags which enclose textual content.</a:t>
            </a:r>
            <a:endParaRPr lang="en-US" dirty="0"/>
          </a:p>
        </p:txBody>
      </p:sp>
    </p:spTree>
    <p:extLst>
      <p:ext uri="{BB962C8B-B14F-4D97-AF65-F5344CB8AC3E}">
        <p14:creationId xmlns:p14="http://schemas.microsoft.com/office/powerpoint/2010/main" val="1492488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42"/>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561" indent="0" algn="ctr">
              <a:buNone/>
              <a:defRPr/>
            </a:lvl2pPr>
            <a:lvl3pPr marL="1131126" indent="0" algn="ctr">
              <a:buNone/>
              <a:defRPr/>
            </a:lvl3pPr>
            <a:lvl4pPr marL="1696685" indent="0" algn="ctr">
              <a:buNone/>
              <a:defRPr/>
            </a:lvl4pPr>
            <a:lvl5pPr marL="2262251" indent="0" algn="ctr">
              <a:buNone/>
              <a:defRPr/>
            </a:lvl5pPr>
            <a:lvl6pPr marL="2827813" indent="0" algn="ctr">
              <a:buNone/>
              <a:defRPr/>
            </a:lvl6pPr>
            <a:lvl7pPr marL="3393374" indent="0" algn="ctr">
              <a:buNone/>
              <a:defRPr/>
            </a:lvl7pPr>
            <a:lvl8pPr marL="3958938" indent="0" algn="ctr">
              <a:buNone/>
              <a:defRPr/>
            </a:lvl8pPr>
            <a:lvl9pPr marL="452450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9"/>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5"/>
            <a:ext cx="10097374" cy="1732855"/>
          </a:xfrm>
        </p:spPr>
        <p:txBody>
          <a:bodyPr anchor="b"/>
          <a:lstStyle>
            <a:lvl1pPr marL="0" indent="0">
              <a:buNone/>
              <a:defRPr sz="2500"/>
            </a:lvl1pPr>
            <a:lvl2pPr marL="565561" indent="0">
              <a:buNone/>
              <a:defRPr sz="2200"/>
            </a:lvl2pPr>
            <a:lvl3pPr marL="1131126" indent="0">
              <a:buNone/>
              <a:defRPr sz="2000"/>
            </a:lvl3pPr>
            <a:lvl4pPr marL="1696685" indent="0">
              <a:buNone/>
              <a:defRPr sz="1700"/>
            </a:lvl4pPr>
            <a:lvl5pPr marL="2262251" indent="0">
              <a:buNone/>
              <a:defRPr sz="1700"/>
            </a:lvl5pPr>
            <a:lvl6pPr marL="2827813" indent="0">
              <a:buNone/>
              <a:defRPr sz="1700"/>
            </a:lvl6pPr>
            <a:lvl7pPr marL="3393374" indent="0">
              <a:buNone/>
              <a:defRPr sz="1700"/>
            </a:lvl7pPr>
            <a:lvl8pPr marL="3958938" indent="0">
              <a:buNone/>
              <a:defRPr sz="1700"/>
            </a:lvl8pPr>
            <a:lvl9pPr marL="452450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50"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9" y="1773198"/>
            <a:ext cx="5250799"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9"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71" y="315399"/>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71" y="1657676"/>
            <a:ext cx="3908196" cy="5418612"/>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561" indent="0">
              <a:buNone/>
              <a:defRPr sz="3500"/>
            </a:lvl2pPr>
            <a:lvl3pPr marL="1131126" indent="0">
              <a:buNone/>
              <a:defRPr sz="3000"/>
            </a:lvl3pPr>
            <a:lvl4pPr marL="1696685" indent="0">
              <a:buNone/>
              <a:defRPr sz="2500"/>
            </a:lvl4pPr>
            <a:lvl5pPr marL="2262251" indent="0">
              <a:buNone/>
              <a:defRPr sz="2500"/>
            </a:lvl5pPr>
            <a:lvl6pPr marL="2827813" indent="0">
              <a:buNone/>
              <a:defRPr sz="2500"/>
            </a:lvl6pPr>
            <a:lvl7pPr marL="3393374" indent="0">
              <a:buNone/>
              <a:defRPr sz="2500"/>
            </a:lvl7pPr>
            <a:lvl8pPr marL="3958938" indent="0">
              <a:buNone/>
              <a:defRPr sz="2500"/>
            </a:lvl8pPr>
            <a:lvl9pPr marL="452450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11" tIns="56558" rIns="113111" bIns="56558"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algn="l">
              <a:defRPr sz="1100">
                <a:solidFill>
                  <a:schemeClr val="tx1"/>
                </a:solidFill>
                <a:latin typeface="Verdana" charset="0"/>
              </a:defRPr>
            </a:lvl1pPr>
          </a:lstStyle>
          <a:p>
            <a:r>
              <a:rPr lang="fr-CH"/>
              <a:t>©2023,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898" tIns="56949" rIns="113898" bIns="56949"/>
          <a:lstStyle/>
          <a:p>
            <a:pPr algn="r"/>
            <a:r>
              <a:rPr lang="en-US" sz="1100" dirty="0">
                <a:solidFill>
                  <a:schemeClr val="tx1"/>
                </a:solidFill>
                <a:latin typeface="Verdana" charset="0"/>
              </a:rPr>
              <a:t>Semantic Web - </a:t>
            </a:r>
            <a:fld id="{FBCEA208-1882-4C4A-B71F-4FA789A04155}" type="slidenum">
              <a:rPr lang="en-US" sz="1100">
                <a:solidFill>
                  <a:schemeClr val="tx1"/>
                </a:solidFill>
                <a:latin typeface="Verdana" charset="0"/>
              </a:rPr>
              <a:pPr algn="r"/>
              <a:t>‹#›</a:t>
            </a:fld>
            <a:endParaRPr lang="en-US" sz="11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561" algn="ctr" rtl="0" fontAlgn="base">
        <a:spcBef>
          <a:spcPct val="0"/>
        </a:spcBef>
        <a:spcAft>
          <a:spcPct val="0"/>
        </a:spcAft>
        <a:defRPr sz="3000">
          <a:solidFill>
            <a:schemeClr val="tx2"/>
          </a:solidFill>
          <a:latin typeface="Comic Sans MS" charset="0"/>
        </a:defRPr>
      </a:lvl6pPr>
      <a:lvl7pPr marL="1131126" algn="ctr" rtl="0" fontAlgn="base">
        <a:spcBef>
          <a:spcPct val="0"/>
        </a:spcBef>
        <a:spcAft>
          <a:spcPct val="0"/>
        </a:spcAft>
        <a:defRPr sz="3000">
          <a:solidFill>
            <a:schemeClr val="tx2"/>
          </a:solidFill>
          <a:latin typeface="Comic Sans MS" charset="0"/>
        </a:defRPr>
      </a:lvl7pPr>
      <a:lvl8pPr marL="1696685" algn="ctr" rtl="0" fontAlgn="base">
        <a:spcBef>
          <a:spcPct val="0"/>
        </a:spcBef>
        <a:spcAft>
          <a:spcPct val="0"/>
        </a:spcAft>
        <a:defRPr sz="3000">
          <a:solidFill>
            <a:schemeClr val="tx2"/>
          </a:solidFill>
          <a:latin typeface="Comic Sans MS" charset="0"/>
        </a:defRPr>
      </a:lvl8pPr>
      <a:lvl9pPr marL="2262251"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126" rtl="0" eaLnBrk="1" latinLnBrk="0" hangingPunct="1">
        <a:defRPr sz="2200" kern="1200">
          <a:solidFill>
            <a:schemeClr val="tx1"/>
          </a:solidFill>
          <a:latin typeface="+mn-lt"/>
          <a:ea typeface="+mn-ea"/>
          <a:cs typeface="+mn-cs"/>
        </a:defRPr>
      </a:lvl1pPr>
      <a:lvl2pPr marL="565561" algn="l" defTabSz="1131126" rtl="0" eaLnBrk="1" latinLnBrk="0" hangingPunct="1">
        <a:defRPr sz="2200" kern="1200">
          <a:solidFill>
            <a:schemeClr val="tx1"/>
          </a:solidFill>
          <a:latin typeface="+mn-lt"/>
          <a:ea typeface="+mn-ea"/>
          <a:cs typeface="+mn-cs"/>
        </a:defRPr>
      </a:lvl2pPr>
      <a:lvl3pPr marL="1131126" algn="l" defTabSz="1131126" rtl="0" eaLnBrk="1" latinLnBrk="0" hangingPunct="1">
        <a:defRPr sz="2200" kern="1200">
          <a:solidFill>
            <a:schemeClr val="tx1"/>
          </a:solidFill>
          <a:latin typeface="+mn-lt"/>
          <a:ea typeface="+mn-ea"/>
          <a:cs typeface="+mn-cs"/>
        </a:defRPr>
      </a:lvl3pPr>
      <a:lvl4pPr marL="1696685" algn="l" defTabSz="1131126" rtl="0" eaLnBrk="1" latinLnBrk="0" hangingPunct="1">
        <a:defRPr sz="2200" kern="1200">
          <a:solidFill>
            <a:schemeClr val="tx1"/>
          </a:solidFill>
          <a:latin typeface="+mn-lt"/>
          <a:ea typeface="+mn-ea"/>
          <a:cs typeface="+mn-cs"/>
        </a:defRPr>
      </a:lvl4pPr>
      <a:lvl5pPr marL="2262251" algn="l" defTabSz="1131126" rtl="0" eaLnBrk="1" latinLnBrk="0" hangingPunct="1">
        <a:defRPr sz="2200" kern="1200">
          <a:solidFill>
            <a:schemeClr val="tx1"/>
          </a:solidFill>
          <a:latin typeface="+mn-lt"/>
          <a:ea typeface="+mn-ea"/>
          <a:cs typeface="+mn-cs"/>
        </a:defRPr>
      </a:lvl5pPr>
      <a:lvl6pPr marL="2827813" algn="l" defTabSz="1131126" rtl="0" eaLnBrk="1" latinLnBrk="0" hangingPunct="1">
        <a:defRPr sz="2200" kern="1200">
          <a:solidFill>
            <a:schemeClr val="tx1"/>
          </a:solidFill>
          <a:latin typeface="+mn-lt"/>
          <a:ea typeface="+mn-ea"/>
          <a:cs typeface="+mn-cs"/>
        </a:defRPr>
      </a:lvl6pPr>
      <a:lvl7pPr marL="3393374" algn="l" defTabSz="1131126" rtl="0" eaLnBrk="1" latinLnBrk="0" hangingPunct="1">
        <a:defRPr sz="2200" kern="1200">
          <a:solidFill>
            <a:schemeClr val="tx1"/>
          </a:solidFill>
          <a:latin typeface="+mn-lt"/>
          <a:ea typeface="+mn-ea"/>
          <a:cs typeface="+mn-cs"/>
        </a:defRPr>
      </a:lvl7pPr>
      <a:lvl8pPr marL="3958938" algn="l" defTabSz="1131126" rtl="0" eaLnBrk="1" latinLnBrk="0" hangingPunct="1">
        <a:defRPr sz="2200" kern="1200">
          <a:solidFill>
            <a:schemeClr val="tx1"/>
          </a:solidFill>
          <a:latin typeface="+mn-lt"/>
          <a:ea typeface="+mn-ea"/>
          <a:cs typeface="+mn-cs"/>
        </a:defRPr>
      </a:lvl8pPr>
      <a:lvl9pPr marL="4524504" algn="l" defTabSz="1131126"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wmf"/></Relationships>
</file>

<file path=ppt/slides/_rels/slide17.xml.rels><?xml version="1.0" encoding="UTF-8" standalone="yes"?>
<Relationships xmlns="http://schemas.openxmlformats.org/package/2006/relationships"><Relationship Id="rId3" Type="http://schemas.openxmlformats.org/officeDocument/2006/relationships/hyperlink" Target="http://www.w3.org/2001/sw/Activity"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5.png"/><Relationship Id="rId5" Type="http://schemas.openxmlformats.org/officeDocument/2006/relationships/notesSlide" Target="../notesSlides/notesSlide58.xml"/><Relationship Id="rId4"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hyperlink" Target="http://www.informatik.uni-trier.de/~ley/db/conf/www/www2001.html#BroekstraKDFHH01" TargetMode="External"/><Relationship Id="rId13" Type="http://schemas.openxmlformats.org/officeDocument/2006/relationships/hyperlink" Target="http://www.w3.org/TR/2004/REC-owl-features-20040210/#s1.1" TargetMode="External"/><Relationship Id="rId3" Type="http://schemas.openxmlformats.org/officeDocument/2006/relationships/hyperlink" Target="http://www.informatik.uni-trier.de/~ley/db/indices/a-tree/b/Broekstra:Jeen.html" TargetMode="External"/><Relationship Id="rId7" Type="http://schemas.openxmlformats.org/officeDocument/2006/relationships/hyperlink" Target="http://www.informatik.uni-trier.de/~ley/db/indices/a-tree/h/Horrocks:Ian.html" TargetMode="External"/><Relationship Id="rId12" Type="http://schemas.openxmlformats.org/officeDocument/2006/relationships/hyperlink" Target="http://www.w3.org/"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hyperlink" Target="http://www.informatik.uni-trier.de/~ley/db/indices/a-tree/h/Harmelen:Frank_van.html" TargetMode="External"/><Relationship Id="rId11" Type="http://schemas.openxmlformats.org/officeDocument/2006/relationships/hyperlink" Target="http://www.informatik.uni-trier.de/~ley/db/journals/internet/internet4.html#DeckerMHFKBEH00" TargetMode="External"/><Relationship Id="rId5" Type="http://schemas.openxmlformats.org/officeDocument/2006/relationships/hyperlink" Target="http://www.informatik.uni-trier.de/~ley/db/indices/a-tree/d/Decker:Stefan.html" TargetMode="External"/><Relationship Id="rId10" Type="http://schemas.openxmlformats.org/officeDocument/2006/relationships/hyperlink" Target="http://www.informatik.uni-trier.de/~ley/db/indices/a-tree/e/Erdmann:Michael.html" TargetMode="External"/><Relationship Id="rId4" Type="http://schemas.openxmlformats.org/officeDocument/2006/relationships/hyperlink" Target="http://www.informatik.uni-trier.de/~ley/db/indices/a-tree/k/Klein:Michel_C=_A=.html" TargetMode="External"/><Relationship Id="rId9" Type="http://schemas.openxmlformats.org/officeDocument/2006/relationships/hyperlink" Target="http://www.informatik.uni-trier.de/~ley/db/indices/a-tree/m/Melnik:Sergey.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4.2 Knowledge Representation</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131437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fr-CH" dirty="0"/>
              <a:t>XML- a Semi-structured Data Model</a:t>
            </a:r>
            <a:endParaRPr lang="en-GB" dirty="0"/>
          </a:p>
        </p:txBody>
      </p:sp>
      <p:sp>
        <p:nvSpPr>
          <p:cNvPr id="6148" name="Oval 5"/>
          <p:cNvSpPr>
            <a:spLocks noChangeArrowheads="1"/>
          </p:cNvSpPr>
          <p:nvPr/>
        </p:nvSpPr>
        <p:spPr bwMode="auto">
          <a:xfrm>
            <a:off x="5145658" y="25195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49" name="Oval 6"/>
          <p:cNvSpPr>
            <a:spLocks noChangeArrowheads="1"/>
          </p:cNvSpPr>
          <p:nvPr/>
        </p:nvSpPr>
        <p:spPr bwMode="auto">
          <a:xfrm>
            <a:off x="2245963" y="360143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latin typeface="Calibri" panose="020F0502020204030204" pitchFamily="34" charset="0"/>
              <a:cs typeface="Calibri" panose="020F0502020204030204" pitchFamily="34" charset="0"/>
            </a:endParaRPr>
          </a:p>
        </p:txBody>
      </p:sp>
      <p:sp>
        <p:nvSpPr>
          <p:cNvPr id="6150" name="Oval 7"/>
          <p:cNvSpPr>
            <a:spLocks noChangeArrowheads="1"/>
          </p:cNvSpPr>
          <p:nvPr/>
        </p:nvSpPr>
        <p:spPr bwMode="auto">
          <a:xfrm>
            <a:off x="4304210" y="360143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latin typeface="Calibri" panose="020F0502020204030204" pitchFamily="34" charset="0"/>
              <a:cs typeface="Calibri" panose="020F0502020204030204" pitchFamily="34" charset="0"/>
            </a:endParaRPr>
          </a:p>
        </p:txBody>
      </p:sp>
      <p:sp>
        <p:nvSpPr>
          <p:cNvPr id="6151" name="Oval 8"/>
          <p:cNvSpPr>
            <a:spLocks noChangeArrowheads="1"/>
          </p:cNvSpPr>
          <p:nvPr/>
        </p:nvSpPr>
        <p:spPr bwMode="auto">
          <a:xfrm>
            <a:off x="6455267" y="360143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latin typeface="Calibri" panose="020F0502020204030204" pitchFamily="34" charset="0"/>
              <a:cs typeface="Calibri" panose="020F0502020204030204" pitchFamily="34" charset="0"/>
            </a:endParaRPr>
          </a:p>
        </p:txBody>
      </p:sp>
      <p:sp>
        <p:nvSpPr>
          <p:cNvPr id="6152" name="Oval 9"/>
          <p:cNvSpPr>
            <a:spLocks noChangeArrowheads="1"/>
          </p:cNvSpPr>
          <p:nvPr/>
        </p:nvSpPr>
        <p:spPr bwMode="auto">
          <a:xfrm>
            <a:off x="8513514" y="360143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latin typeface="Calibri" panose="020F0502020204030204" pitchFamily="34" charset="0"/>
              <a:cs typeface="Calibri" panose="020F0502020204030204" pitchFamily="34" charset="0"/>
            </a:endParaRPr>
          </a:p>
        </p:txBody>
      </p:sp>
      <p:sp>
        <p:nvSpPr>
          <p:cNvPr id="6153" name="Oval 10"/>
          <p:cNvSpPr>
            <a:spLocks noChangeArrowheads="1"/>
          </p:cNvSpPr>
          <p:nvPr/>
        </p:nvSpPr>
        <p:spPr bwMode="auto">
          <a:xfrm>
            <a:off x="655876" y="501522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4" name="Oval 11"/>
          <p:cNvSpPr>
            <a:spLocks noChangeArrowheads="1"/>
          </p:cNvSpPr>
          <p:nvPr/>
        </p:nvSpPr>
        <p:spPr bwMode="auto">
          <a:xfrm>
            <a:off x="1592193" y="501522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5" name="Oval 12"/>
          <p:cNvSpPr>
            <a:spLocks noChangeArrowheads="1"/>
          </p:cNvSpPr>
          <p:nvPr/>
        </p:nvSpPr>
        <p:spPr bwMode="auto">
          <a:xfrm>
            <a:off x="2526447"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6" name="Oval 13"/>
          <p:cNvSpPr>
            <a:spLocks noChangeArrowheads="1"/>
          </p:cNvSpPr>
          <p:nvPr/>
        </p:nvSpPr>
        <p:spPr bwMode="auto">
          <a:xfrm>
            <a:off x="3460702" y="501522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57" name="Oval 14"/>
          <p:cNvSpPr>
            <a:spLocks noChangeArrowheads="1"/>
          </p:cNvSpPr>
          <p:nvPr/>
        </p:nvSpPr>
        <p:spPr bwMode="auto">
          <a:xfrm>
            <a:off x="4304210"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58" name="Oval 15"/>
          <p:cNvSpPr>
            <a:spLocks noChangeArrowheads="1"/>
          </p:cNvSpPr>
          <p:nvPr/>
        </p:nvSpPr>
        <p:spPr bwMode="auto">
          <a:xfrm>
            <a:off x="7764872"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9" name="Oval 16"/>
          <p:cNvSpPr>
            <a:spLocks noChangeArrowheads="1"/>
          </p:cNvSpPr>
          <p:nvPr/>
        </p:nvSpPr>
        <p:spPr bwMode="auto">
          <a:xfrm>
            <a:off x="9823119"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latin typeface="Calibri" panose="020F0502020204030204" pitchFamily="34" charset="0"/>
              <a:cs typeface="Calibri" panose="020F0502020204030204" pitchFamily="34" charset="0"/>
            </a:endParaRPr>
          </a:p>
        </p:txBody>
      </p:sp>
      <p:sp>
        <p:nvSpPr>
          <p:cNvPr id="6160" name="Rectangle 17"/>
          <p:cNvSpPr>
            <a:spLocks noChangeArrowheads="1"/>
          </p:cNvSpPr>
          <p:nvPr/>
        </p:nvSpPr>
        <p:spPr bwMode="auto">
          <a:xfrm>
            <a:off x="3180219" y="2020774"/>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2002-13-12</a:t>
            </a:r>
          </a:p>
        </p:txBody>
      </p:sp>
      <p:cxnSp>
        <p:nvCxnSpPr>
          <p:cNvPr id="6161" name="AutoShape 18"/>
          <p:cNvCxnSpPr>
            <a:cxnSpLocks noChangeShapeType="1"/>
            <a:stCxn id="6148" idx="2"/>
            <a:endCxn id="6160" idx="2"/>
          </p:cNvCxnSpPr>
          <p:nvPr/>
        </p:nvCxnSpPr>
        <p:spPr bwMode="auto">
          <a:xfrm flipH="1" flipV="1">
            <a:off x="3928861" y="2352675"/>
            <a:ext cx="1216800" cy="333735"/>
          </a:xfrm>
          <a:prstGeom prst="straightConnector1">
            <a:avLst/>
          </a:prstGeom>
          <a:noFill/>
          <a:ln w="9525">
            <a:solidFill>
              <a:schemeClr val="tx1"/>
            </a:solidFill>
            <a:round/>
            <a:headEnd/>
            <a:tailEnd type="triangle" w="med" len="med"/>
          </a:ln>
        </p:spPr>
      </p:cxnSp>
      <p:sp>
        <p:nvSpPr>
          <p:cNvPr id="6162" name="Text Box 19"/>
          <p:cNvSpPr txBox="1">
            <a:spLocks noChangeArrowheads="1"/>
          </p:cNvSpPr>
          <p:nvPr/>
        </p:nvSpPr>
        <p:spPr bwMode="auto">
          <a:xfrm>
            <a:off x="3610205" y="2466362"/>
            <a:ext cx="1014724" cy="339879"/>
          </a:xfrm>
          <a:prstGeom prst="rect">
            <a:avLst/>
          </a:prstGeom>
          <a:solidFill>
            <a:schemeClr val="bg1"/>
          </a:solidFill>
          <a:ln w="9525" algn="ctr">
            <a:noFill/>
            <a:miter lim="800000"/>
            <a:headEnd/>
            <a:tailEnd/>
          </a:ln>
        </p:spPr>
        <p:txBody>
          <a:bodyPr wrap="none" lIns="107993" tIns="53996" rIns="107993" bIns="53996">
            <a:spAutoFit/>
          </a:bodyPr>
          <a:lstStyle/>
          <a:p>
            <a:r>
              <a:rPr lang="en-US" dirty="0" err="1">
                <a:latin typeface="Calibri" panose="020F0502020204030204" pitchFamily="34" charset="0"/>
                <a:cs typeface="Calibri" panose="020F0502020204030204" pitchFamily="34" charset="0"/>
              </a:rPr>
              <a:t>orderDate</a:t>
            </a:r>
            <a:endParaRPr lang="en-US" dirty="0">
              <a:latin typeface="Calibri" panose="020F0502020204030204" pitchFamily="34" charset="0"/>
              <a:cs typeface="Calibri" panose="020F0502020204030204" pitchFamily="34" charset="0"/>
            </a:endParaRPr>
          </a:p>
        </p:txBody>
      </p:sp>
      <p:sp>
        <p:nvSpPr>
          <p:cNvPr id="6163" name="Text Box 20"/>
          <p:cNvSpPr txBox="1">
            <a:spLocks noChangeArrowheads="1"/>
          </p:cNvSpPr>
          <p:nvPr/>
        </p:nvSpPr>
        <p:spPr bwMode="auto">
          <a:xfrm>
            <a:off x="2797931" y="3606929"/>
            <a:ext cx="717143"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shipTo</a:t>
            </a:r>
          </a:p>
        </p:txBody>
      </p:sp>
      <p:cxnSp>
        <p:nvCxnSpPr>
          <p:cNvPr id="6164" name="AutoShape 21"/>
          <p:cNvCxnSpPr>
            <a:cxnSpLocks noChangeShapeType="1"/>
            <a:stCxn id="6148" idx="4"/>
            <a:endCxn id="6149" idx="7"/>
          </p:cNvCxnSpPr>
          <p:nvPr/>
        </p:nvCxnSpPr>
        <p:spPr bwMode="auto">
          <a:xfrm flipH="1">
            <a:off x="2563570" y="2853276"/>
            <a:ext cx="2769766" cy="797663"/>
          </a:xfrm>
          <a:prstGeom prst="straightConnector1">
            <a:avLst/>
          </a:prstGeom>
          <a:noFill/>
          <a:ln w="9525">
            <a:solidFill>
              <a:schemeClr val="tx1"/>
            </a:solidFill>
            <a:round/>
            <a:headEnd/>
            <a:tailEnd/>
          </a:ln>
        </p:spPr>
      </p:cxnSp>
      <p:cxnSp>
        <p:nvCxnSpPr>
          <p:cNvPr id="6165" name="AutoShape 22"/>
          <p:cNvCxnSpPr>
            <a:cxnSpLocks noChangeShapeType="1"/>
            <a:stCxn id="6148" idx="4"/>
            <a:endCxn id="6150" idx="0"/>
          </p:cNvCxnSpPr>
          <p:nvPr/>
        </p:nvCxnSpPr>
        <p:spPr bwMode="auto">
          <a:xfrm flipH="1">
            <a:off x="4491888" y="2853275"/>
            <a:ext cx="841448" cy="748153"/>
          </a:xfrm>
          <a:prstGeom prst="straightConnector1">
            <a:avLst/>
          </a:prstGeom>
          <a:noFill/>
          <a:ln w="9525">
            <a:solidFill>
              <a:schemeClr val="tx1"/>
            </a:solidFill>
            <a:round/>
            <a:headEnd/>
            <a:tailEnd/>
          </a:ln>
        </p:spPr>
      </p:cxnSp>
      <p:cxnSp>
        <p:nvCxnSpPr>
          <p:cNvPr id="6166" name="AutoShape 23"/>
          <p:cNvCxnSpPr>
            <a:cxnSpLocks noChangeShapeType="1"/>
            <a:stCxn id="6148" idx="4"/>
            <a:endCxn id="6151" idx="0"/>
          </p:cNvCxnSpPr>
          <p:nvPr/>
        </p:nvCxnSpPr>
        <p:spPr bwMode="auto">
          <a:xfrm>
            <a:off x="5333334" y="2853275"/>
            <a:ext cx="1309606" cy="748153"/>
          </a:xfrm>
          <a:prstGeom prst="straightConnector1">
            <a:avLst/>
          </a:prstGeom>
          <a:noFill/>
          <a:ln w="9525">
            <a:solidFill>
              <a:schemeClr val="tx1"/>
            </a:solidFill>
            <a:round/>
            <a:headEnd/>
            <a:tailEnd/>
          </a:ln>
        </p:spPr>
      </p:cxnSp>
      <p:cxnSp>
        <p:nvCxnSpPr>
          <p:cNvPr id="6167" name="AutoShape 24"/>
          <p:cNvCxnSpPr>
            <a:cxnSpLocks noChangeShapeType="1"/>
            <a:stCxn id="6148" idx="4"/>
            <a:endCxn id="6152" idx="1"/>
          </p:cNvCxnSpPr>
          <p:nvPr/>
        </p:nvCxnSpPr>
        <p:spPr bwMode="auto">
          <a:xfrm>
            <a:off x="5333336" y="2853276"/>
            <a:ext cx="3235861" cy="797663"/>
          </a:xfrm>
          <a:prstGeom prst="straightConnector1">
            <a:avLst/>
          </a:prstGeom>
          <a:noFill/>
          <a:ln w="9525">
            <a:solidFill>
              <a:schemeClr val="tx1"/>
            </a:solidFill>
            <a:round/>
            <a:headEnd/>
            <a:tailEnd/>
          </a:ln>
        </p:spPr>
      </p:cxnSp>
      <p:cxnSp>
        <p:nvCxnSpPr>
          <p:cNvPr id="6168" name="AutoShape 25"/>
          <p:cNvCxnSpPr>
            <a:cxnSpLocks noChangeShapeType="1"/>
            <a:stCxn id="6149" idx="4"/>
            <a:endCxn id="6153" idx="0"/>
          </p:cNvCxnSpPr>
          <p:nvPr/>
        </p:nvCxnSpPr>
        <p:spPr bwMode="auto">
          <a:xfrm flipH="1">
            <a:off x="843551" y="3935167"/>
            <a:ext cx="1590089" cy="1080054"/>
          </a:xfrm>
          <a:prstGeom prst="straightConnector1">
            <a:avLst/>
          </a:prstGeom>
          <a:noFill/>
          <a:ln w="9525">
            <a:solidFill>
              <a:schemeClr val="tx1"/>
            </a:solidFill>
            <a:round/>
            <a:headEnd/>
            <a:tailEnd/>
          </a:ln>
        </p:spPr>
      </p:cxnSp>
      <p:cxnSp>
        <p:nvCxnSpPr>
          <p:cNvPr id="6169" name="AutoShape 26"/>
          <p:cNvCxnSpPr>
            <a:cxnSpLocks noChangeShapeType="1"/>
            <a:stCxn id="6149" idx="4"/>
            <a:endCxn id="6154" idx="0"/>
          </p:cNvCxnSpPr>
          <p:nvPr/>
        </p:nvCxnSpPr>
        <p:spPr bwMode="auto">
          <a:xfrm flipH="1">
            <a:off x="1779867" y="3935167"/>
            <a:ext cx="653774" cy="1080054"/>
          </a:xfrm>
          <a:prstGeom prst="straightConnector1">
            <a:avLst/>
          </a:prstGeom>
          <a:noFill/>
          <a:ln w="9525">
            <a:solidFill>
              <a:schemeClr val="tx1"/>
            </a:solidFill>
            <a:round/>
            <a:headEnd/>
            <a:tailEnd/>
          </a:ln>
        </p:spPr>
      </p:cxnSp>
      <p:cxnSp>
        <p:nvCxnSpPr>
          <p:cNvPr id="6170" name="AutoShape 27"/>
          <p:cNvCxnSpPr>
            <a:cxnSpLocks noChangeShapeType="1"/>
            <a:stCxn id="6149" idx="4"/>
            <a:endCxn id="6155" idx="0"/>
          </p:cNvCxnSpPr>
          <p:nvPr/>
        </p:nvCxnSpPr>
        <p:spPr bwMode="auto">
          <a:xfrm>
            <a:off x="2433640" y="3935167"/>
            <a:ext cx="280484" cy="1080054"/>
          </a:xfrm>
          <a:prstGeom prst="straightConnector1">
            <a:avLst/>
          </a:prstGeom>
          <a:noFill/>
          <a:ln w="9525">
            <a:solidFill>
              <a:schemeClr val="tx1"/>
            </a:solidFill>
            <a:round/>
            <a:headEnd/>
            <a:tailEnd/>
          </a:ln>
        </p:spPr>
      </p:cxnSp>
      <p:cxnSp>
        <p:nvCxnSpPr>
          <p:cNvPr id="6171" name="AutoShape 28"/>
          <p:cNvCxnSpPr>
            <a:cxnSpLocks noChangeShapeType="1"/>
            <a:stCxn id="6149" idx="4"/>
            <a:endCxn id="6156" idx="0"/>
          </p:cNvCxnSpPr>
          <p:nvPr/>
        </p:nvCxnSpPr>
        <p:spPr bwMode="auto">
          <a:xfrm>
            <a:off x="2433641" y="3935167"/>
            <a:ext cx="1214736" cy="1080054"/>
          </a:xfrm>
          <a:prstGeom prst="straightConnector1">
            <a:avLst/>
          </a:prstGeom>
          <a:noFill/>
          <a:ln w="9525">
            <a:solidFill>
              <a:schemeClr val="tx1"/>
            </a:solidFill>
            <a:round/>
            <a:headEnd/>
            <a:tailEnd/>
          </a:ln>
        </p:spPr>
      </p:cxnSp>
      <p:cxnSp>
        <p:nvCxnSpPr>
          <p:cNvPr id="6172" name="AutoShape 29"/>
          <p:cNvCxnSpPr>
            <a:cxnSpLocks noChangeShapeType="1"/>
            <a:stCxn id="6149" idx="4"/>
            <a:endCxn id="6157" idx="0"/>
          </p:cNvCxnSpPr>
          <p:nvPr/>
        </p:nvCxnSpPr>
        <p:spPr bwMode="auto">
          <a:xfrm>
            <a:off x="2433640" y="3935167"/>
            <a:ext cx="2058247" cy="1080054"/>
          </a:xfrm>
          <a:prstGeom prst="straightConnector1">
            <a:avLst/>
          </a:prstGeom>
          <a:noFill/>
          <a:ln w="9525">
            <a:solidFill>
              <a:schemeClr val="tx1"/>
            </a:solidFill>
            <a:round/>
            <a:headEnd/>
            <a:tailEnd/>
          </a:ln>
        </p:spPr>
      </p:cxnSp>
      <p:sp>
        <p:nvSpPr>
          <p:cNvPr id="6173" name="Rectangle 30"/>
          <p:cNvSpPr>
            <a:spLocks noChangeArrowheads="1"/>
          </p:cNvSpPr>
          <p:nvPr/>
        </p:nvSpPr>
        <p:spPr bwMode="auto">
          <a:xfrm>
            <a:off x="94911" y="5930241"/>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AliceSmith</a:t>
            </a:r>
          </a:p>
        </p:txBody>
      </p:sp>
      <p:sp>
        <p:nvSpPr>
          <p:cNvPr id="6174" name="Rectangle 31"/>
          <p:cNvSpPr>
            <a:spLocks noChangeArrowheads="1"/>
          </p:cNvSpPr>
          <p:nvPr/>
        </p:nvSpPr>
        <p:spPr bwMode="auto">
          <a:xfrm>
            <a:off x="1965480" y="5930241"/>
            <a:ext cx="1495220"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Mill Valley</a:t>
            </a:r>
          </a:p>
        </p:txBody>
      </p:sp>
      <p:sp>
        <p:nvSpPr>
          <p:cNvPr id="6175" name="Rectangle 32"/>
          <p:cNvSpPr>
            <a:spLocks noChangeArrowheads="1"/>
          </p:cNvSpPr>
          <p:nvPr/>
        </p:nvSpPr>
        <p:spPr bwMode="auto">
          <a:xfrm>
            <a:off x="3650441" y="5930241"/>
            <a:ext cx="466096"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CA</a:t>
            </a:r>
          </a:p>
        </p:txBody>
      </p:sp>
      <p:sp>
        <p:nvSpPr>
          <p:cNvPr id="6176" name="Rectangle 33"/>
          <p:cNvSpPr>
            <a:spLocks noChangeArrowheads="1"/>
          </p:cNvSpPr>
          <p:nvPr/>
        </p:nvSpPr>
        <p:spPr bwMode="auto">
          <a:xfrm>
            <a:off x="4304212" y="5930241"/>
            <a:ext cx="74657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90952</a:t>
            </a:r>
          </a:p>
        </p:txBody>
      </p:sp>
      <p:sp>
        <p:nvSpPr>
          <p:cNvPr id="6177" name="Rectangle 34"/>
          <p:cNvSpPr>
            <a:spLocks noChangeArrowheads="1"/>
          </p:cNvSpPr>
          <p:nvPr/>
        </p:nvSpPr>
        <p:spPr bwMode="auto">
          <a:xfrm>
            <a:off x="748682" y="6678396"/>
            <a:ext cx="2151055"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123 Maple Street</a:t>
            </a:r>
          </a:p>
        </p:txBody>
      </p:sp>
      <p:cxnSp>
        <p:nvCxnSpPr>
          <p:cNvPr id="6178" name="AutoShape 35"/>
          <p:cNvCxnSpPr>
            <a:cxnSpLocks noChangeShapeType="1"/>
            <a:stCxn id="6153" idx="4"/>
            <a:endCxn id="6173" idx="0"/>
          </p:cNvCxnSpPr>
          <p:nvPr/>
        </p:nvCxnSpPr>
        <p:spPr bwMode="auto">
          <a:xfrm>
            <a:off x="843550" y="5348953"/>
            <a:ext cx="0" cy="581286"/>
          </a:xfrm>
          <a:prstGeom prst="straightConnector1">
            <a:avLst/>
          </a:prstGeom>
          <a:noFill/>
          <a:ln w="9525">
            <a:solidFill>
              <a:schemeClr val="tx1"/>
            </a:solidFill>
            <a:round/>
            <a:headEnd/>
            <a:tailEnd/>
          </a:ln>
        </p:spPr>
      </p:cxnSp>
      <p:cxnSp>
        <p:nvCxnSpPr>
          <p:cNvPr id="6179" name="AutoShape 36"/>
          <p:cNvCxnSpPr>
            <a:cxnSpLocks noChangeShapeType="1"/>
            <a:stCxn id="6154" idx="4"/>
            <a:endCxn id="6177" idx="0"/>
          </p:cNvCxnSpPr>
          <p:nvPr/>
        </p:nvCxnSpPr>
        <p:spPr bwMode="auto">
          <a:xfrm>
            <a:off x="1779869" y="5348953"/>
            <a:ext cx="45372" cy="1329440"/>
          </a:xfrm>
          <a:prstGeom prst="straightConnector1">
            <a:avLst/>
          </a:prstGeom>
          <a:noFill/>
          <a:ln w="9525">
            <a:solidFill>
              <a:schemeClr val="tx1"/>
            </a:solidFill>
            <a:round/>
            <a:headEnd/>
            <a:tailEnd/>
          </a:ln>
        </p:spPr>
      </p:cxnSp>
      <p:cxnSp>
        <p:nvCxnSpPr>
          <p:cNvPr id="6180" name="AutoShape 37"/>
          <p:cNvCxnSpPr>
            <a:cxnSpLocks noChangeShapeType="1"/>
            <a:stCxn id="6155" idx="4"/>
            <a:endCxn id="6174" idx="0"/>
          </p:cNvCxnSpPr>
          <p:nvPr/>
        </p:nvCxnSpPr>
        <p:spPr bwMode="auto">
          <a:xfrm>
            <a:off x="2714122" y="5348953"/>
            <a:ext cx="0" cy="581286"/>
          </a:xfrm>
          <a:prstGeom prst="straightConnector1">
            <a:avLst/>
          </a:prstGeom>
          <a:noFill/>
          <a:ln w="9525">
            <a:solidFill>
              <a:schemeClr val="tx1"/>
            </a:solidFill>
            <a:round/>
            <a:headEnd/>
            <a:tailEnd/>
          </a:ln>
        </p:spPr>
      </p:cxnSp>
      <p:cxnSp>
        <p:nvCxnSpPr>
          <p:cNvPr id="6181" name="AutoShape 38"/>
          <p:cNvCxnSpPr>
            <a:cxnSpLocks noChangeShapeType="1"/>
            <a:stCxn id="6156" idx="4"/>
            <a:endCxn id="6175" idx="0"/>
          </p:cNvCxnSpPr>
          <p:nvPr/>
        </p:nvCxnSpPr>
        <p:spPr bwMode="auto">
          <a:xfrm>
            <a:off x="3648378" y="5348953"/>
            <a:ext cx="235110" cy="581286"/>
          </a:xfrm>
          <a:prstGeom prst="straightConnector1">
            <a:avLst/>
          </a:prstGeom>
          <a:noFill/>
          <a:ln w="9525">
            <a:solidFill>
              <a:schemeClr val="tx1"/>
            </a:solidFill>
            <a:round/>
            <a:headEnd/>
            <a:tailEnd/>
          </a:ln>
        </p:spPr>
      </p:cxnSp>
      <p:cxnSp>
        <p:nvCxnSpPr>
          <p:cNvPr id="6182" name="AutoShape 39"/>
          <p:cNvCxnSpPr>
            <a:cxnSpLocks noChangeShapeType="1"/>
            <a:stCxn id="6157" idx="4"/>
            <a:endCxn id="6176" idx="0"/>
          </p:cNvCxnSpPr>
          <p:nvPr/>
        </p:nvCxnSpPr>
        <p:spPr bwMode="auto">
          <a:xfrm>
            <a:off x="4491889" y="5348953"/>
            <a:ext cx="185612" cy="581286"/>
          </a:xfrm>
          <a:prstGeom prst="straightConnector1">
            <a:avLst/>
          </a:prstGeom>
          <a:noFill/>
          <a:ln w="9525">
            <a:solidFill>
              <a:schemeClr val="tx1"/>
            </a:solidFill>
            <a:round/>
            <a:headEnd/>
            <a:tailEnd/>
          </a:ln>
        </p:spPr>
      </p:cxnSp>
      <p:cxnSp>
        <p:nvCxnSpPr>
          <p:cNvPr id="6183" name="AutoShape 40"/>
          <p:cNvCxnSpPr>
            <a:cxnSpLocks noChangeShapeType="1"/>
            <a:stCxn id="6150" idx="4"/>
          </p:cNvCxnSpPr>
          <p:nvPr/>
        </p:nvCxnSpPr>
        <p:spPr bwMode="auto">
          <a:xfrm flipH="1">
            <a:off x="4021666" y="3935165"/>
            <a:ext cx="470222" cy="331901"/>
          </a:xfrm>
          <a:prstGeom prst="straightConnector1">
            <a:avLst/>
          </a:prstGeom>
          <a:noFill/>
          <a:ln w="9525" cap="rnd">
            <a:solidFill>
              <a:schemeClr val="tx1"/>
            </a:solidFill>
            <a:prstDash val="sysDot"/>
            <a:round/>
            <a:headEnd/>
            <a:tailEnd/>
          </a:ln>
        </p:spPr>
      </p:cxnSp>
      <p:cxnSp>
        <p:nvCxnSpPr>
          <p:cNvPr id="6184" name="AutoShape 41"/>
          <p:cNvCxnSpPr>
            <a:cxnSpLocks noChangeShapeType="1"/>
            <a:stCxn id="6150" idx="4"/>
          </p:cNvCxnSpPr>
          <p:nvPr/>
        </p:nvCxnSpPr>
        <p:spPr bwMode="auto">
          <a:xfrm flipH="1">
            <a:off x="4397018" y="3935165"/>
            <a:ext cx="94869" cy="331901"/>
          </a:xfrm>
          <a:prstGeom prst="straightConnector1">
            <a:avLst/>
          </a:prstGeom>
          <a:noFill/>
          <a:ln w="9525" cap="rnd">
            <a:solidFill>
              <a:schemeClr val="tx1"/>
            </a:solidFill>
            <a:prstDash val="sysDot"/>
            <a:round/>
            <a:headEnd/>
            <a:tailEnd/>
          </a:ln>
        </p:spPr>
      </p:cxnSp>
      <p:cxnSp>
        <p:nvCxnSpPr>
          <p:cNvPr id="6185" name="AutoShape 42"/>
          <p:cNvCxnSpPr>
            <a:cxnSpLocks noChangeShapeType="1"/>
            <a:stCxn id="6150" idx="4"/>
          </p:cNvCxnSpPr>
          <p:nvPr/>
        </p:nvCxnSpPr>
        <p:spPr bwMode="auto">
          <a:xfrm>
            <a:off x="4491889" y="3935165"/>
            <a:ext cx="185612" cy="331901"/>
          </a:xfrm>
          <a:prstGeom prst="straightConnector1">
            <a:avLst/>
          </a:prstGeom>
          <a:noFill/>
          <a:ln w="9525" cap="rnd">
            <a:solidFill>
              <a:schemeClr val="tx1"/>
            </a:solidFill>
            <a:prstDash val="sysDot"/>
            <a:round/>
            <a:headEnd/>
            <a:tailEnd/>
          </a:ln>
        </p:spPr>
      </p:cxnSp>
      <p:cxnSp>
        <p:nvCxnSpPr>
          <p:cNvPr id="6186" name="AutoShape 43"/>
          <p:cNvCxnSpPr>
            <a:cxnSpLocks noChangeShapeType="1"/>
            <a:stCxn id="6150" idx="4"/>
          </p:cNvCxnSpPr>
          <p:nvPr/>
        </p:nvCxnSpPr>
        <p:spPr bwMode="auto">
          <a:xfrm>
            <a:off x="4491889" y="3935164"/>
            <a:ext cx="466096" cy="247550"/>
          </a:xfrm>
          <a:prstGeom prst="straightConnector1">
            <a:avLst/>
          </a:prstGeom>
          <a:noFill/>
          <a:ln w="9525" cap="rnd">
            <a:solidFill>
              <a:schemeClr val="tx1"/>
            </a:solidFill>
            <a:prstDash val="sysDot"/>
            <a:round/>
            <a:headEnd/>
            <a:tailEnd/>
          </a:ln>
        </p:spPr>
      </p:cxnSp>
      <p:cxnSp>
        <p:nvCxnSpPr>
          <p:cNvPr id="6187" name="AutoShape 44"/>
          <p:cNvCxnSpPr>
            <a:cxnSpLocks noChangeShapeType="1"/>
            <a:stCxn id="6150" idx="4"/>
          </p:cNvCxnSpPr>
          <p:nvPr/>
        </p:nvCxnSpPr>
        <p:spPr bwMode="auto">
          <a:xfrm>
            <a:off x="4491889" y="3935166"/>
            <a:ext cx="653770" cy="82516"/>
          </a:xfrm>
          <a:prstGeom prst="straightConnector1">
            <a:avLst/>
          </a:prstGeom>
          <a:noFill/>
          <a:ln w="9525" cap="rnd">
            <a:solidFill>
              <a:schemeClr val="tx1"/>
            </a:solidFill>
            <a:prstDash val="sysDot"/>
            <a:round/>
            <a:headEnd/>
            <a:tailEnd/>
          </a:ln>
        </p:spPr>
      </p:cxnSp>
      <p:sp>
        <p:nvSpPr>
          <p:cNvPr id="6188" name="Rectangle 45"/>
          <p:cNvSpPr>
            <a:spLocks noChangeArrowheads="1"/>
          </p:cNvSpPr>
          <p:nvPr/>
        </p:nvSpPr>
        <p:spPr bwMode="auto">
          <a:xfrm>
            <a:off x="5613817" y="4267065"/>
            <a:ext cx="2151053" cy="331902"/>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Hurry …</a:t>
            </a:r>
          </a:p>
        </p:txBody>
      </p:sp>
      <p:cxnSp>
        <p:nvCxnSpPr>
          <p:cNvPr id="6189" name="AutoShape 46"/>
          <p:cNvCxnSpPr>
            <a:cxnSpLocks noChangeShapeType="1"/>
            <a:stCxn id="6151" idx="4"/>
            <a:endCxn id="6188" idx="0"/>
          </p:cNvCxnSpPr>
          <p:nvPr/>
        </p:nvCxnSpPr>
        <p:spPr bwMode="auto">
          <a:xfrm>
            <a:off x="6642941" y="3935165"/>
            <a:ext cx="47435" cy="331901"/>
          </a:xfrm>
          <a:prstGeom prst="straightConnector1">
            <a:avLst/>
          </a:prstGeom>
          <a:noFill/>
          <a:ln w="9525">
            <a:solidFill>
              <a:schemeClr val="tx1"/>
            </a:solidFill>
            <a:round/>
            <a:headEnd/>
            <a:tailEnd/>
          </a:ln>
        </p:spPr>
      </p:cxnSp>
      <p:sp>
        <p:nvSpPr>
          <p:cNvPr id="6190" name="Text Box 47"/>
          <p:cNvSpPr txBox="1">
            <a:spLocks noChangeArrowheads="1"/>
          </p:cNvSpPr>
          <p:nvPr/>
        </p:nvSpPr>
        <p:spPr bwMode="auto">
          <a:xfrm>
            <a:off x="7091880" y="3606929"/>
            <a:ext cx="96650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comment</a:t>
            </a:r>
          </a:p>
        </p:txBody>
      </p:sp>
      <p:sp>
        <p:nvSpPr>
          <p:cNvPr id="6191" name="Text Box 48"/>
          <p:cNvSpPr txBox="1">
            <a:spLocks noChangeArrowheads="1"/>
          </p:cNvSpPr>
          <p:nvPr/>
        </p:nvSpPr>
        <p:spPr bwMode="auto">
          <a:xfrm>
            <a:off x="4901520" y="3606929"/>
            <a:ext cx="630580"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billTo</a:t>
            </a:r>
          </a:p>
        </p:txBody>
      </p:sp>
      <p:sp>
        <p:nvSpPr>
          <p:cNvPr id="6192" name="Text Box 49"/>
          <p:cNvSpPr txBox="1">
            <a:spLocks noChangeArrowheads="1"/>
          </p:cNvSpPr>
          <p:nvPr/>
        </p:nvSpPr>
        <p:spPr bwMode="auto">
          <a:xfrm>
            <a:off x="9126662" y="3606929"/>
            <a:ext cx="650457"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items</a:t>
            </a:r>
          </a:p>
        </p:txBody>
      </p:sp>
      <p:cxnSp>
        <p:nvCxnSpPr>
          <p:cNvPr id="6193" name="AutoShape 50"/>
          <p:cNvCxnSpPr>
            <a:cxnSpLocks noChangeShapeType="1"/>
            <a:stCxn id="6152" idx="4"/>
            <a:endCxn id="6158" idx="0"/>
          </p:cNvCxnSpPr>
          <p:nvPr/>
        </p:nvCxnSpPr>
        <p:spPr bwMode="auto">
          <a:xfrm flipH="1">
            <a:off x="7952547" y="3935167"/>
            <a:ext cx="748642" cy="1080054"/>
          </a:xfrm>
          <a:prstGeom prst="straightConnector1">
            <a:avLst/>
          </a:prstGeom>
          <a:noFill/>
          <a:ln w="9525">
            <a:solidFill>
              <a:schemeClr val="tx1"/>
            </a:solidFill>
            <a:round/>
            <a:headEnd/>
            <a:tailEnd/>
          </a:ln>
        </p:spPr>
      </p:cxnSp>
      <p:cxnSp>
        <p:nvCxnSpPr>
          <p:cNvPr id="6194" name="AutoShape 51"/>
          <p:cNvCxnSpPr>
            <a:cxnSpLocks noChangeShapeType="1"/>
            <a:stCxn id="6152" idx="4"/>
            <a:endCxn id="6159" idx="0"/>
          </p:cNvCxnSpPr>
          <p:nvPr/>
        </p:nvCxnSpPr>
        <p:spPr bwMode="auto">
          <a:xfrm>
            <a:off x="8701189" y="3935167"/>
            <a:ext cx="1309607" cy="1080054"/>
          </a:xfrm>
          <a:prstGeom prst="straightConnector1">
            <a:avLst/>
          </a:prstGeom>
          <a:noFill/>
          <a:ln w="9525">
            <a:solidFill>
              <a:schemeClr val="tx1"/>
            </a:solidFill>
            <a:round/>
            <a:headEnd/>
            <a:tailEnd/>
          </a:ln>
        </p:spPr>
      </p:cxnSp>
      <p:sp>
        <p:nvSpPr>
          <p:cNvPr id="6195" name="Oval 52"/>
          <p:cNvSpPr>
            <a:spLocks noChangeArrowheads="1"/>
          </p:cNvSpPr>
          <p:nvPr/>
        </p:nvSpPr>
        <p:spPr bwMode="auto">
          <a:xfrm>
            <a:off x="6174784" y="6262143"/>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96" name="Oval 53"/>
          <p:cNvSpPr>
            <a:spLocks noChangeArrowheads="1"/>
          </p:cNvSpPr>
          <p:nvPr/>
        </p:nvSpPr>
        <p:spPr bwMode="auto">
          <a:xfrm>
            <a:off x="7389520" y="62621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97" name="Oval 54"/>
          <p:cNvSpPr>
            <a:spLocks noChangeArrowheads="1"/>
          </p:cNvSpPr>
          <p:nvPr/>
        </p:nvSpPr>
        <p:spPr bwMode="auto">
          <a:xfrm>
            <a:off x="8886801" y="62621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98" name="Oval 55"/>
          <p:cNvSpPr>
            <a:spLocks noChangeArrowheads="1"/>
          </p:cNvSpPr>
          <p:nvPr/>
        </p:nvSpPr>
        <p:spPr bwMode="auto">
          <a:xfrm>
            <a:off x="10103600" y="62621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99" name="Rectangle 56"/>
          <p:cNvSpPr>
            <a:spLocks noChangeArrowheads="1"/>
          </p:cNvSpPr>
          <p:nvPr/>
        </p:nvSpPr>
        <p:spPr bwMode="auto">
          <a:xfrm>
            <a:off x="7389518" y="6927780"/>
            <a:ext cx="280484"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a:t>
            </a:r>
          </a:p>
        </p:txBody>
      </p:sp>
      <p:sp>
        <p:nvSpPr>
          <p:cNvPr id="6200" name="Rectangle 57"/>
          <p:cNvSpPr>
            <a:spLocks noChangeArrowheads="1"/>
          </p:cNvSpPr>
          <p:nvPr/>
        </p:nvSpPr>
        <p:spPr bwMode="auto">
          <a:xfrm>
            <a:off x="8513511" y="6929611"/>
            <a:ext cx="1029123" cy="331902"/>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152,99</a:t>
            </a:r>
          </a:p>
        </p:txBody>
      </p:sp>
      <p:sp>
        <p:nvSpPr>
          <p:cNvPr id="6201" name="Rectangle 58"/>
          <p:cNvSpPr>
            <a:spLocks noChangeArrowheads="1"/>
          </p:cNvSpPr>
          <p:nvPr/>
        </p:nvSpPr>
        <p:spPr bwMode="auto">
          <a:xfrm>
            <a:off x="9823119" y="6927780"/>
            <a:ext cx="1777765"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confirm order</a:t>
            </a:r>
          </a:p>
        </p:txBody>
      </p:sp>
      <p:cxnSp>
        <p:nvCxnSpPr>
          <p:cNvPr id="6202" name="AutoShape 59"/>
          <p:cNvCxnSpPr>
            <a:cxnSpLocks noChangeShapeType="1"/>
            <a:stCxn id="6196" idx="4"/>
            <a:endCxn id="6199" idx="0"/>
          </p:cNvCxnSpPr>
          <p:nvPr/>
        </p:nvCxnSpPr>
        <p:spPr bwMode="auto">
          <a:xfrm flipH="1">
            <a:off x="7529762" y="6595877"/>
            <a:ext cx="47435" cy="331902"/>
          </a:xfrm>
          <a:prstGeom prst="straightConnector1">
            <a:avLst/>
          </a:prstGeom>
          <a:noFill/>
          <a:ln w="9525">
            <a:solidFill>
              <a:schemeClr val="tx1"/>
            </a:solidFill>
            <a:round/>
            <a:headEnd/>
            <a:tailEnd/>
          </a:ln>
        </p:spPr>
      </p:cxnSp>
      <p:cxnSp>
        <p:nvCxnSpPr>
          <p:cNvPr id="6203" name="AutoShape 60"/>
          <p:cNvCxnSpPr>
            <a:cxnSpLocks noChangeShapeType="1"/>
            <a:stCxn id="6197" idx="4"/>
            <a:endCxn id="6200" idx="0"/>
          </p:cNvCxnSpPr>
          <p:nvPr/>
        </p:nvCxnSpPr>
        <p:spPr bwMode="auto">
          <a:xfrm flipH="1">
            <a:off x="9029107" y="6595879"/>
            <a:ext cx="45372" cy="333735"/>
          </a:xfrm>
          <a:prstGeom prst="straightConnector1">
            <a:avLst/>
          </a:prstGeom>
          <a:noFill/>
          <a:ln w="9525">
            <a:solidFill>
              <a:schemeClr val="tx1"/>
            </a:solidFill>
            <a:round/>
            <a:headEnd/>
            <a:tailEnd/>
          </a:ln>
        </p:spPr>
      </p:cxnSp>
      <p:cxnSp>
        <p:nvCxnSpPr>
          <p:cNvPr id="6204" name="AutoShape 61"/>
          <p:cNvCxnSpPr>
            <a:cxnSpLocks noChangeShapeType="1"/>
            <a:stCxn id="6198" idx="4"/>
            <a:endCxn id="6201" idx="0"/>
          </p:cNvCxnSpPr>
          <p:nvPr/>
        </p:nvCxnSpPr>
        <p:spPr bwMode="auto">
          <a:xfrm>
            <a:off x="10291277" y="6595877"/>
            <a:ext cx="420724" cy="331902"/>
          </a:xfrm>
          <a:prstGeom prst="straightConnector1">
            <a:avLst/>
          </a:prstGeom>
          <a:noFill/>
          <a:ln w="9525">
            <a:solidFill>
              <a:schemeClr val="tx1"/>
            </a:solidFill>
            <a:round/>
            <a:headEnd/>
            <a:tailEnd/>
          </a:ln>
        </p:spPr>
      </p:cxnSp>
      <p:cxnSp>
        <p:nvCxnSpPr>
          <p:cNvPr id="6205" name="AutoShape 62"/>
          <p:cNvCxnSpPr>
            <a:cxnSpLocks noChangeShapeType="1"/>
            <a:stCxn id="6158" idx="4"/>
            <a:endCxn id="6195" idx="0"/>
          </p:cNvCxnSpPr>
          <p:nvPr/>
        </p:nvCxnSpPr>
        <p:spPr bwMode="auto">
          <a:xfrm flipH="1">
            <a:off x="6362460" y="5348956"/>
            <a:ext cx="1590089" cy="913187"/>
          </a:xfrm>
          <a:prstGeom prst="straightConnector1">
            <a:avLst/>
          </a:prstGeom>
          <a:noFill/>
          <a:ln w="9525">
            <a:solidFill>
              <a:schemeClr val="tx1"/>
            </a:solidFill>
            <a:round/>
            <a:headEnd/>
            <a:tailEnd/>
          </a:ln>
        </p:spPr>
      </p:cxnSp>
      <p:cxnSp>
        <p:nvCxnSpPr>
          <p:cNvPr id="6206" name="AutoShape 63"/>
          <p:cNvCxnSpPr>
            <a:cxnSpLocks noChangeShapeType="1"/>
            <a:stCxn id="6158" idx="4"/>
            <a:endCxn id="6196" idx="0"/>
          </p:cNvCxnSpPr>
          <p:nvPr/>
        </p:nvCxnSpPr>
        <p:spPr bwMode="auto">
          <a:xfrm flipH="1">
            <a:off x="7577197" y="5348956"/>
            <a:ext cx="375352" cy="913187"/>
          </a:xfrm>
          <a:prstGeom prst="straightConnector1">
            <a:avLst/>
          </a:prstGeom>
          <a:noFill/>
          <a:ln w="9525">
            <a:solidFill>
              <a:schemeClr val="tx1"/>
            </a:solidFill>
            <a:round/>
            <a:headEnd/>
            <a:tailEnd/>
          </a:ln>
        </p:spPr>
      </p:cxnSp>
      <p:cxnSp>
        <p:nvCxnSpPr>
          <p:cNvPr id="6207" name="AutoShape 64"/>
          <p:cNvCxnSpPr>
            <a:cxnSpLocks noChangeShapeType="1"/>
            <a:stCxn id="6158" idx="4"/>
            <a:endCxn id="6197" idx="0"/>
          </p:cNvCxnSpPr>
          <p:nvPr/>
        </p:nvCxnSpPr>
        <p:spPr bwMode="auto">
          <a:xfrm>
            <a:off x="7952548" y="5348956"/>
            <a:ext cx="1121930" cy="913187"/>
          </a:xfrm>
          <a:prstGeom prst="straightConnector1">
            <a:avLst/>
          </a:prstGeom>
          <a:noFill/>
          <a:ln w="9525">
            <a:solidFill>
              <a:schemeClr val="tx1"/>
            </a:solidFill>
            <a:round/>
            <a:headEnd/>
            <a:tailEnd/>
          </a:ln>
        </p:spPr>
      </p:cxnSp>
      <p:cxnSp>
        <p:nvCxnSpPr>
          <p:cNvPr id="6208" name="AutoShape 65"/>
          <p:cNvCxnSpPr>
            <a:cxnSpLocks noChangeShapeType="1"/>
            <a:stCxn id="6158" idx="4"/>
            <a:endCxn id="6198" idx="0"/>
          </p:cNvCxnSpPr>
          <p:nvPr/>
        </p:nvCxnSpPr>
        <p:spPr bwMode="auto">
          <a:xfrm>
            <a:off x="7952547" y="5348956"/>
            <a:ext cx="2338731" cy="913187"/>
          </a:xfrm>
          <a:prstGeom prst="straightConnector1">
            <a:avLst/>
          </a:prstGeom>
          <a:noFill/>
          <a:ln w="9525">
            <a:solidFill>
              <a:schemeClr val="tx1"/>
            </a:solidFill>
            <a:round/>
            <a:headEnd/>
            <a:tailEnd/>
          </a:ln>
        </p:spPr>
      </p:cxnSp>
      <p:sp>
        <p:nvSpPr>
          <p:cNvPr id="6209" name="Rectangle 66"/>
          <p:cNvSpPr>
            <a:spLocks noChangeArrowheads="1"/>
          </p:cNvSpPr>
          <p:nvPr/>
        </p:nvSpPr>
        <p:spPr bwMode="auto">
          <a:xfrm>
            <a:off x="5518950" y="6927780"/>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Lawnmower</a:t>
            </a:r>
          </a:p>
        </p:txBody>
      </p:sp>
      <p:cxnSp>
        <p:nvCxnSpPr>
          <p:cNvPr id="6210" name="AutoShape 67"/>
          <p:cNvCxnSpPr>
            <a:cxnSpLocks noChangeShapeType="1"/>
            <a:stCxn id="6195" idx="4"/>
            <a:endCxn id="6209" idx="0"/>
          </p:cNvCxnSpPr>
          <p:nvPr/>
        </p:nvCxnSpPr>
        <p:spPr bwMode="auto">
          <a:xfrm flipH="1">
            <a:off x="6267590" y="6595877"/>
            <a:ext cx="94869" cy="331902"/>
          </a:xfrm>
          <a:prstGeom prst="straightConnector1">
            <a:avLst/>
          </a:prstGeom>
          <a:noFill/>
          <a:ln w="9525">
            <a:solidFill>
              <a:schemeClr val="tx1"/>
            </a:solidFill>
            <a:round/>
            <a:headEnd/>
            <a:tailEnd/>
          </a:ln>
        </p:spPr>
      </p:cxnSp>
      <p:cxnSp>
        <p:nvCxnSpPr>
          <p:cNvPr id="6211" name="AutoShape 68"/>
          <p:cNvCxnSpPr>
            <a:cxnSpLocks noChangeShapeType="1"/>
          </p:cNvCxnSpPr>
          <p:nvPr/>
        </p:nvCxnSpPr>
        <p:spPr bwMode="auto">
          <a:xfrm flipH="1">
            <a:off x="9538511" y="5348953"/>
            <a:ext cx="470222" cy="331902"/>
          </a:xfrm>
          <a:prstGeom prst="straightConnector1">
            <a:avLst/>
          </a:prstGeom>
          <a:noFill/>
          <a:ln w="9525" cap="rnd">
            <a:solidFill>
              <a:schemeClr val="tx1"/>
            </a:solidFill>
            <a:prstDash val="sysDot"/>
            <a:round/>
            <a:headEnd/>
            <a:tailEnd/>
          </a:ln>
        </p:spPr>
      </p:cxnSp>
      <p:cxnSp>
        <p:nvCxnSpPr>
          <p:cNvPr id="6212" name="AutoShape 69"/>
          <p:cNvCxnSpPr>
            <a:cxnSpLocks noChangeShapeType="1"/>
          </p:cNvCxnSpPr>
          <p:nvPr/>
        </p:nvCxnSpPr>
        <p:spPr bwMode="auto">
          <a:xfrm flipH="1">
            <a:off x="9913863" y="5348953"/>
            <a:ext cx="94869" cy="331902"/>
          </a:xfrm>
          <a:prstGeom prst="straightConnector1">
            <a:avLst/>
          </a:prstGeom>
          <a:noFill/>
          <a:ln w="9525" cap="rnd">
            <a:solidFill>
              <a:schemeClr val="tx1"/>
            </a:solidFill>
            <a:prstDash val="sysDot"/>
            <a:round/>
            <a:headEnd/>
            <a:tailEnd/>
          </a:ln>
        </p:spPr>
      </p:cxnSp>
      <p:cxnSp>
        <p:nvCxnSpPr>
          <p:cNvPr id="6213" name="AutoShape 70"/>
          <p:cNvCxnSpPr>
            <a:cxnSpLocks noChangeShapeType="1"/>
          </p:cNvCxnSpPr>
          <p:nvPr/>
        </p:nvCxnSpPr>
        <p:spPr bwMode="auto">
          <a:xfrm>
            <a:off x="10008734" y="5348953"/>
            <a:ext cx="185612" cy="331902"/>
          </a:xfrm>
          <a:prstGeom prst="straightConnector1">
            <a:avLst/>
          </a:prstGeom>
          <a:noFill/>
          <a:ln w="9525" cap="rnd">
            <a:solidFill>
              <a:schemeClr val="tx1"/>
            </a:solidFill>
            <a:prstDash val="sysDot"/>
            <a:round/>
            <a:headEnd/>
            <a:tailEnd/>
          </a:ln>
        </p:spPr>
      </p:cxnSp>
      <p:cxnSp>
        <p:nvCxnSpPr>
          <p:cNvPr id="6214" name="AutoShape 71"/>
          <p:cNvCxnSpPr>
            <a:cxnSpLocks noChangeShapeType="1"/>
          </p:cNvCxnSpPr>
          <p:nvPr/>
        </p:nvCxnSpPr>
        <p:spPr bwMode="auto">
          <a:xfrm>
            <a:off x="10008733" y="5348955"/>
            <a:ext cx="466096" cy="247551"/>
          </a:xfrm>
          <a:prstGeom prst="straightConnector1">
            <a:avLst/>
          </a:prstGeom>
          <a:noFill/>
          <a:ln w="9525" cap="rnd">
            <a:solidFill>
              <a:schemeClr val="tx1"/>
            </a:solidFill>
            <a:prstDash val="sysDot"/>
            <a:round/>
            <a:headEnd/>
            <a:tailEnd/>
          </a:ln>
        </p:spPr>
      </p:cxnSp>
      <p:sp>
        <p:nvSpPr>
          <p:cNvPr id="6215" name="Rectangle 72"/>
          <p:cNvSpPr>
            <a:spLocks noChangeArrowheads="1"/>
          </p:cNvSpPr>
          <p:nvPr/>
        </p:nvSpPr>
        <p:spPr bwMode="auto">
          <a:xfrm>
            <a:off x="6079915" y="4683320"/>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124-AA</a:t>
            </a:r>
          </a:p>
        </p:txBody>
      </p:sp>
      <p:cxnSp>
        <p:nvCxnSpPr>
          <p:cNvPr id="6216" name="AutoShape 73"/>
          <p:cNvCxnSpPr>
            <a:cxnSpLocks noChangeShapeType="1"/>
            <a:stCxn id="6158" idx="2"/>
            <a:endCxn id="6215" idx="2"/>
          </p:cNvCxnSpPr>
          <p:nvPr/>
        </p:nvCxnSpPr>
        <p:spPr bwMode="auto">
          <a:xfrm flipH="1" flipV="1">
            <a:off x="6828556" y="5015221"/>
            <a:ext cx="936316" cy="166868"/>
          </a:xfrm>
          <a:prstGeom prst="straightConnector1">
            <a:avLst/>
          </a:prstGeom>
          <a:noFill/>
          <a:ln w="9525">
            <a:solidFill>
              <a:schemeClr val="tx1"/>
            </a:solidFill>
            <a:round/>
            <a:headEnd/>
            <a:tailEnd type="triangle" w="med" len="med"/>
          </a:ln>
        </p:spPr>
      </p:cxnSp>
      <p:sp>
        <p:nvSpPr>
          <p:cNvPr id="6217" name="Text Box 74"/>
          <p:cNvSpPr txBox="1">
            <a:spLocks noChangeArrowheads="1"/>
          </p:cNvSpPr>
          <p:nvPr/>
        </p:nvSpPr>
        <p:spPr bwMode="auto">
          <a:xfrm>
            <a:off x="6596130" y="5103236"/>
            <a:ext cx="955696"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partNum</a:t>
            </a:r>
          </a:p>
        </p:txBody>
      </p:sp>
      <p:sp>
        <p:nvSpPr>
          <p:cNvPr id="6218" name="Text Box 75"/>
          <p:cNvSpPr txBox="1">
            <a:spLocks noChangeArrowheads="1"/>
          </p:cNvSpPr>
          <p:nvPr/>
        </p:nvSpPr>
        <p:spPr bwMode="auto">
          <a:xfrm>
            <a:off x="488539" y="4604467"/>
            <a:ext cx="660524"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name</a:t>
            </a:r>
          </a:p>
        </p:txBody>
      </p:sp>
      <p:sp>
        <p:nvSpPr>
          <p:cNvPr id="6219" name="Text Box 76"/>
          <p:cNvSpPr txBox="1">
            <a:spLocks noChangeArrowheads="1"/>
          </p:cNvSpPr>
          <p:nvPr/>
        </p:nvSpPr>
        <p:spPr bwMode="auto">
          <a:xfrm>
            <a:off x="1408619" y="4604467"/>
            <a:ext cx="699184"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street</a:t>
            </a:r>
          </a:p>
        </p:txBody>
      </p:sp>
      <p:sp>
        <p:nvSpPr>
          <p:cNvPr id="6220" name="Text Box 77"/>
          <p:cNvSpPr txBox="1">
            <a:spLocks noChangeArrowheads="1"/>
          </p:cNvSpPr>
          <p:nvPr/>
        </p:nvSpPr>
        <p:spPr bwMode="auto">
          <a:xfrm>
            <a:off x="2434913" y="4604467"/>
            <a:ext cx="51304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city</a:t>
            </a:r>
          </a:p>
        </p:txBody>
      </p:sp>
      <p:sp>
        <p:nvSpPr>
          <p:cNvPr id="6221" name="Text Box 78"/>
          <p:cNvSpPr txBox="1">
            <a:spLocks noChangeArrowheads="1"/>
          </p:cNvSpPr>
          <p:nvPr/>
        </p:nvSpPr>
        <p:spPr bwMode="auto">
          <a:xfrm>
            <a:off x="3139665" y="4604467"/>
            <a:ext cx="60082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state</a:t>
            </a:r>
          </a:p>
        </p:txBody>
      </p:sp>
      <p:sp>
        <p:nvSpPr>
          <p:cNvPr id="6222" name="Text Box 79"/>
          <p:cNvSpPr txBox="1">
            <a:spLocks noChangeArrowheads="1"/>
          </p:cNvSpPr>
          <p:nvPr/>
        </p:nvSpPr>
        <p:spPr bwMode="auto">
          <a:xfrm>
            <a:off x="4156740" y="4604467"/>
            <a:ext cx="439310"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zip</a:t>
            </a:r>
          </a:p>
        </p:txBody>
      </p:sp>
      <p:sp>
        <p:nvSpPr>
          <p:cNvPr id="6223" name="Text Box 80"/>
          <p:cNvSpPr txBox="1">
            <a:spLocks noChangeArrowheads="1"/>
          </p:cNvSpPr>
          <p:nvPr/>
        </p:nvSpPr>
        <p:spPr bwMode="auto">
          <a:xfrm>
            <a:off x="5793337" y="5768875"/>
            <a:ext cx="129704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productName</a:t>
            </a:r>
          </a:p>
        </p:txBody>
      </p:sp>
      <p:sp>
        <p:nvSpPr>
          <p:cNvPr id="6224" name="Text Box 81"/>
          <p:cNvSpPr txBox="1">
            <a:spLocks noChangeArrowheads="1"/>
          </p:cNvSpPr>
          <p:nvPr/>
        </p:nvSpPr>
        <p:spPr bwMode="auto">
          <a:xfrm>
            <a:off x="7296394" y="5768876"/>
            <a:ext cx="89776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quantity</a:t>
            </a:r>
          </a:p>
        </p:txBody>
      </p:sp>
      <p:sp>
        <p:nvSpPr>
          <p:cNvPr id="6225" name="Text Box 82"/>
          <p:cNvSpPr txBox="1">
            <a:spLocks noChangeArrowheads="1"/>
          </p:cNvSpPr>
          <p:nvPr/>
        </p:nvSpPr>
        <p:spPr bwMode="auto">
          <a:xfrm>
            <a:off x="8469787" y="5768875"/>
            <a:ext cx="60922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price</a:t>
            </a:r>
          </a:p>
        </p:txBody>
      </p:sp>
      <p:sp>
        <p:nvSpPr>
          <p:cNvPr id="6226" name="Text Box 83"/>
          <p:cNvSpPr txBox="1">
            <a:spLocks noChangeArrowheads="1"/>
          </p:cNvSpPr>
          <p:nvPr/>
        </p:nvSpPr>
        <p:spPr bwMode="auto">
          <a:xfrm>
            <a:off x="9414113" y="5768875"/>
            <a:ext cx="96650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comment</a:t>
            </a:r>
          </a:p>
        </p:txBody>
      </p:sp>
      <p:sp>
        <p:nvSpPr>
          <p:cNvPr id="6227" name="Text Box 84"/>
          <p:cNvSpPr txBox="1">
            <a:spLocks noChangeArrowheads="1"/>
          </p:cNvSpPr>
          <p:nvPr/>
        </p:nvSpPr>
        <p:spPr bwMode="auto">
          <a:xfrm>
            <a:off x="7825759" y="4604467"/>
            <a:ext cx="58149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item</a:t>
            </a:r>
          </a:p>
        </p:txBody>
      </p:sp>
      <p:sp>
        <p:nvSpPr>
          <p:cNvPr id="6228" name="Text Box 85"/>
          <p:cNvSpPr txBox="1">
            <a:spLocks noChangeArrowheads="1"/>
          </p:cNvSpPr>
          <p:nvPr/>
        </p:nvSpPr>
        <p:spPr bwMode="auto">
          <a:xfrm>
            <a:off x="9510718" y="4604467"/>
            <a:ext cx="58149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item</a:t>
            </a:r>
          </a:p>
        </p:txBody>
      </p:sp>
      <p:sp>
        <p:nvSpPr>
          <p:cNvPr id="6229" name="Text Box 86"/>
          <p:cNvSpPr txBox="1">
            <a:spLocks noChangeArrowheads="1"/>
          </p:cNvSpPr>
          <p:nvPr/>
        </p:nvSpPr>
        <p:spPr bwMode="auto">
          <a:xfrm>
            <a:off x="10432140" y="4938203"/>
            <a:ext cx="955696"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partNum</a:t>
            </a:r>
          </a:p>
        </p:txBody>
      </p:sp>
      <p:cxnSp>
        <p:nvCxnSpPr>
          <p:cNvPr id="6230" name="AutoShape 87"/>
          <p:cNvCxnSpPr>
            <a:cxnSpLocks noChangeShapeType="1"/>
            <a:stCxn id="6159" idx="7"/>
            <a:endCxn id="6229" idx="0"/>
          </p:cNvCxnSpPr>
          <p:nvPr/>
        </p:nvCxnSpPr>
        <p:spPr bwMode="auto">
          <a:xfrm flipV="1">
            <a:off x="10141742" y="4938203"/>
            <a:ext cx="768246" cy="125892"/>
          </a:xfrm>
          <a:prstGeom prst="straightConnector1">
            <a:avLst/>
          </a:prstGeom>
          <a:noFill/>
          <a:ln w="9525" cap="rnd">
            <a:solidFill>
              <a:schemeClr val="tx1"/>
            </a:solidFill>
            <a:prstDash val="sysDot"/>
            <a:round/>
            <a:headEnd/>
            <a:tailEnd type="triangle" w="med" len="med"/>
          </a:ln>
        </p:spPr>
      </p:cxnSp>
      <p:sp>
        <p:nvSpPr>
          <p:cNvPr id="6231" name="Text Box 88"/>
          <p:cNvSpPr txBox="1">
            <a:spLocks noChangeArrowheads="1"/>
          </p:cNvSpPr>
          <p:nvPr/>
        </p:nvSpPr>
        <p:spPr bwMode="auto">
          <a:xfrm>
            <a:off x="5650876" y="2437022"/>
            <a:ext cx="1386043"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latin typeface="Calibri" panose="020F0502020204030204" pitchFamily="34" charset="0"/>
                <a:cs typeface="Calibri" panose="020F0502020204030204" pitchFamily="34" charset="0"/>
              </a:rPr>
              <a:t>purchaseOrder</a:t>
            </a:r>
          </a:p>
        </p:txBody>
      </p:sp>
      <p:sp>
        <p:nvSpPr>
          <p:cNvPr id="2" name="Footer Placeholder 1"/>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260963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Schema-less data</a:t>
            </a:r>
          </a:p>
        </p:txBody>
      </p:sp>
      <p:sp>
        <p:nvSpPr>
          <p:cNvPr id="3" name="Content Placeholder 2"/>
          <p:cNvSpPr>
            <a:spLocks noGrp="1"/>
          </p:cNvSpPr>
          <p:nvPr>
            <p:ph idx="1"/>
          </p:nvPr>
        </p:nvSpPr>
        <p:spPr/>
        <p:txBody>
          <a:bodyPr/>
          <a:lstStyle/>
          <a:p>
            <a:pPr eaLnBrk="1" hangingPunct="1"/>
            <a:r>
              <a:rPr lang="en-US" b="1" dirty="0"/>
              <a:t>Benefits</a:t>
            </a:r>
            <a:r>
              <a:rPr lang="en-US" dirty="0"/>
              <a:t> of schema-less data</a:t>
            </a:r>
          </a:p>
          <a:p>
            <a:r>
              <a:rPr lang="en-US" dirty="0"/>
              <a:t>Increased flexibility</a:t>
            </a:r>
          </a:p>
          <a:p>
            <a:pPr lvl="1"/>
            <a:r>
              <a:rPr lang="en-US" dirty="0"/>
              <a:t>e.g., dynamically adding or dropping structural elements such as attributes</a:t>
            </a:r>
          </a:p>
          <a:p>
            <a:r>
              <a:rPr lang="en-US" dirty="0"/>
              <a:t>Self-contained data</a:t>
            </a:r>
          </a:p>
          <a:p>
            <a:pPr lvl="1"/>
            <a:r>
              <a:rPr lang="en-US" dirty="0"/>
              <a:t>e.g., context (schema information) directly encoded into data (markup)</a:t>
            </a:r>
          </a:p>
          <a:p>
            <a:r>
              <a:rPr lang="en-GB" b="1" dirty="0"/>
              <a:t>Drawbacks</a:t>
            </a:r>
          </a:p>
          <a:p>
            <a:r>
              <a:rPr lang="en-GB" dirty="0"/>
              <a:t>Loss of consistency</a:t>
            </a:r>
          </a:p>
          <a:p>
            <a:r>
              <a:rPr lang="en-GB" dirty="0"/>
              <a:t>Certain optimizations not feasible</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595373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1026"/>
          <p:cNvSpPr>
            <a:spLocks noGrp="1" noChangeArrowheads="1"/>
          </p:cNvSpPr>
          <p:nvPr>
            <p:ph type="title"/>
          </p:nvPr>
        </p:nvSpPr>
        <p:spPr/>
        <p:txBody>
          <a:bodyPr/>
          <a:lstStyle/>
          <a:p>
            <a:pPr eaLnBrk="1" hangingPunct="1"/>
            <a:r>
              <a:rPr lang="fr-CH" dirty="0"/>
              <a:t>Serialization: </a:t>
            </a:r>
            <a:r>
              <a:rPr lang="fr-CH"/>
              <a:t>Data and Documents</a:t>
            </a:r>
            <a:endParaRPr lang="en-GB"/>
          </a:p>
        </p:txBody>
      </p:sp>
      <p:sp>
        <p:nvSpPr>
          <p:cNvPr id="7173" name="Rectangle 1028"/>
          <p:cNvSpPr>
            <a:spLocks noChangeArrowheads="1"/>
          </p:cNvSpPr>
          <p:nvPr/>
        </p:nvSpPr>
        <p:spPr bwMode="auto">
          <a:xfrm>
            <a:off x="989939" y="3488274"/>
            <a:ext cx="2870822" cy="2200451"/>
          </a:xfrm>
          <a:prstGeom prst="rect">
            <a:avLst/>
          </a:prstGeom>
          <a:noFill/>
          <a:ln w="9525">
            <a:solidFill>
              <a:schemeClr val="tx1"/>
            </a:solidFill>
            <a:miter lim="800000"/>
            <a:headEnd/>
            <a:tailEnd/>
          </a:ln>
        </p:spPr>
        <p:txBody>
          <a:bodyPr wrap="none" lIns="107988" tIns="53993" rIns="107988" bIns="53993" anchor="ctr"/>
          <a:lstStyle/>
          <a:p>
            <a:endParaRPr lang="fr-FR" sz="2000">
              <a:latin typeface="Calibri"/>
              <a:cs typeface="Calibri"/>
            </a:endParaRPr>
          </a:p>
        </p:txBody>
      </p:sp>
      <p:pic>
        <p:nvPicPr>
          <p:cNvPr id="7174" name="Picture 1029"/>
          <p:cNvPicPr>
            <a:picLocks noChangeAspect="1" noChangeArrowheads="1"/>
          </p:cNvPicPr>
          <p:nvPr/>
        </p:nvPicPr>
        <p:blipFill>
          <a:blip r:embed="rId3" cstate="print"/>
          <a:srcRect/>
          <a:stretch>
            <a:fillRect/>
          </a:stretch>
        </p:blipFill>
        <p:spPr bwMode="auto">
          <a:xfrm>
            <a:off x="1286920" y="3928362"/>
            <a:ext cx="2276859" cy="1153404"/>
          </a:xfrm>
          <a:prstGeom prst="rect">
            <a:avLst/>
          </a:prstGeom>
          <a:noFill/>
          <a:ln w="9525">
            <a:noFill/>
            <a:miter lim="800000"/>
            <a:headEnd/>
            <a:tailEnd/>
          </a:ln>
        </p:spPr>
      </p:pic>
      <p:sp>
        <p:nvSpPr>
          <p:cNvPr id="7175" name="Rectangle 1030"/>
          <p:cNvSpPr>
            <a:spLocks noChangeArrowheads="1"/>
          </p:cNvSpPr>
          <p:nvPr/>
        </p:nvSpPr>
        <p:spPr bwMode="auto">
          <a:xfrm>
            <a:off x="1381001" y="5952778"/>
            <a:ext cx="2082515" cy="1032370"/>
          </a:xfrm>
          <a:prstGeom prst="rect">
            <a:avLst/>
          </a:prstGeom>
          <a:noFill/>
          <a:ln w="9525">
            <a:noFill/>
            <a:miter lim="800000"/>
            <a:headEnd/>
            <a:tailEnd/>
          </a:ln>
        </p:spPr>
        <p:txBody>
          <a:bodyPr wrap="none" lIns="107988" tIns="53993" rIns="107988" bIns="53993">
            <a:spAutoFit/>
          </a:bodyPr>
          <a:lstStyle/>
          <a:p>
            <a:r>
              <a:rPr lang="de-DE" sz="3000" dirty="0">
                <a:solidFill>
                  <a:schemeClr val="tx1"/>
                </a:solidFill>
                <a:latin typeface="Calibri"/>
                <a:cs typeface="Calibri"/>
              </a:rPr>
              <a:t>Information</a:t>
            </a:r>
            <a:br>
              <a:rPr lang="de-DE" sz="3000" dirty="0">
                <a:solidFill>
                  <a:schemeClr val="tx1"/>
                </a:solidFill>
                <a:latin typeface="Calibri"/>
                <a:cs typeface="Calibri"/>
              </a:rPr>
            </a:br>
            <a:r>
              <a:rPr lang="de-DE" sz="3000" dirty="0">
                <a:solidFill>
                  <a:schemeClr val="tx1"/>
                </a:solidFill>
                <a:latin typeface="Calibri"/>
                <a:cs typeface="Calibri"/>
              </a:rPr>
              <a:t>system 1</a:t>
            </a:r>
            <a:endParaRPr lang="en-GB" sz="3000" dirty="0">
              <a:solidFill>
                <a:schemeClr val="tx1"/>
              </a:solidFill>
              <a:latin typeface="Calibri"/>
              <a:cs typeface="Calibri"/>
            </a:endParaRPr>
          </a:p>
        </p:txBody>
      </p:sp>
      <p:sp>
        <p:nvSpPr>
          <p:cNvPr id="7176" name="Rectangle 1031"/>
          <p:cNvSpPr>
            <a:spLocks noChangeArrowheads="1"/>
          </p:cNvSpPr>
          <p:nvPr/>
        </p:nvSpPr>
        <p:spPr bwMode="auto">
          <a:xfrm>
            <a:off x="8117496" y="3488274"/>
            <a:ext cx="2870822" cy="2200451"/>
          </a:xfrm>
          <a:prstGeom prst="rect">
            <a:avLst/>
          </a:prstGeom>
          <a:noFill/>
          <a:ln w="9525">
            <a:solidFill>
              <a:schemeClr val="tx1"/>
            </a:solidFill>
            <a:miter lim="800000"/>
            <a:headEnd/>
            <a:tailEnd/>
          </a:ln>
        </p:spPr>
        <p:txBody>
          <a:bodyPr wrap="none" lIns="107988" tIns="53993" rIns="107988" bIns="53993" anchor="ctr"/>
          <a:lstStyle/>
          <a:p>
            <a:endParaRPr lang="fr-FR" sz="2000">
              <a:latin typeface="Calibri"/>
              <a:cs typeface="Calibri"/>
            </a:endParaRPr>
          </a:p>
        </p:txBody>
      </p:sp>
      <p:pic>
        <p:nvPicPr>
          <p:cNvPr id="7177" name="Picture 1032"/>
          <p:cNvPicPr>
            <a:picLocks noChangeAspect="1" noChangeArrowheads="1"/>
          </p:cNvPicPr>
          <p:nvPr/>
        </p:nvPicPr>
        <p:blipFill>
          <a:blip r:embed="rId3" cstate="print"/>
          <a:srcRect/>
          <a:stretch>
            <a:fillRect/>
          </a:stretch>
        </p:blipFill>
        <p:spPr bwMode="auto">
          <a:xfrm>
            <a:off x="8414478" y="3928362"/>
            <a:ext cx="2276859" cy="1153404"/>
          </a:xfrm>
          <a:prstGeom prst="rect">
            <a:avLst/>
          </a:prstGeom>
          <a:noFill/>
          <a:ln w="9525">
            <a:noFill/>
            <a:miter lim="800000"/>
            <a:headEnd/>
            <a:tailEnd/>
          </a:ln>
        </p:spPr>
      </p:pic>
      <p:sp>
        <p:nvSpPr>
          <p:cNvPr id="7178" name="Rectangle 1033"/>
          <p:cNvSpPr>
            <a:spLocks noChangeArrowheads="1"/>
          </p:cNvSpPr>
          <p:nvPr/>
        </p:nvSpPr>
        <p:spPr bwMode="auto">
          <a:xfrm>
            <a:off x="8508559" y="5952778"/>
            <a:ext cx="2082515" cy="1032370"/>
          </a:xfrm>
          <a:prstGeom prst="rect">
            <a:avLst/>
          </a:prstGeom>
          <a:noFill/>
          <a:ln w="9525">
            <a:noFill/>
            <a:miter lim="800000"/>
            <a:headEnd/>
            <a:tailEnd/>
          </a:ln>
        </p:spPr>
        <p:txBody>
          <a:bodyPr wrap="none" lIns="107988" tIns="53993" rIns="107988" bIns="53993">
            <a:spAutoFit/>
          </a:bodyPr>
          <a:lstStyle/>
          <a:p>
            <a:r>
              <a:rPr lang="de-DE" sz="3000">
                <a:solidFill>
                  <a:schemeClr val="tx1"/>
                </a:solidFill>
                <a:latin typeface="Calibri"/>
                <a:cs typeface="Calibri"/>
              </a:rPr>
              <a:t>Information</a:t>
            </a:r>
            <a:br>
              <a:rPr lang="de-DE" sz="3000">
                <a:solidFill>
                  <a:schemeClr val="tx1"/>
                </a:solidFill>
                <a:latin typeface="Calibri"/>
                <a:cs typeface="Calibri"/>
              </a:rPr>
            </a:br>
            <a:r>
              <a:rPr lang="de-DE" sz="3000">
                <a:solidFill>
                  <a:schemeClr val="tx1"/>
                </a:solidFill>
                <a:latin typeface="Calibri"/>
                <a:cs typeface="Calibri"/>
              </a:rPr>
              <a:t>system 2</a:t>
            </a:r>
            <a:endParaRPr lang="en-GB" sz="3000">
              <a:solidFill>
                <a:schemeClr val="tx1"/>
              </a:solidFill>
              <a:latin typeface="Calibri"/>
              <a:cs typeface="Calibri"/>
            </a:endParaRPr>
          </a:p>
        </p:txBody>
      </p:sp>
      <p:sp>
        <p:nvSpPr>
          <p:cNvPr id="7179" name="Line 1034"/>
          <p:cNvSpPr>
            <a:spLocks noChangeShapeType="1"/>
          </p:cNvSpPr>
          <p:nvPr/>
        </p:nvSpPr>
        <p:spPr bwMode="auto">
          <a:xfrm flipV="1">
            <a:off x="4355730" y="4632507"/>
            <a:ext cx="3464785" cy="0"/>
          </a:xfrm>
          <a:prstGeom prst="line">
            <a:avLst/>
          </a:prstGeom>
          <a:noFill/>
          <a:ln w="9525">
            <a:solidFill>
              <a:schemeClr val="tx1"/>
            </a:solidFill>
            <a:round/>
            <a:headEnd type="triangle" w="med" len="med"/>
            <a:tailEnd type="triangle" w="med" len="med"/>
          </a:ln>
        </p:spPr>
        <p:txBody>
          <a:bodyPr lIns="107988" tIns="53993" rIns="107988" bIns="53993" anchor="ctr"/>
          <a:lstStyle/>
          <a:p>
            <a:endParaRPr lang="en-US" sz="2000">
              <a:latin typeface="Calibri"/>
              <a:cs typeface="Calibri"/>
            </a:endParaRPr>
          </a:p>
        </p:txBody>
      </p:sp>
      <p:sp>
        <p:nvSpPr>
          <p:cNvPr id="7180" name="Rectangle 1035"/>
          <p:cNvSpPr>
            <a:spLocks noChangeArrowheads="1"/>
          </p:cNvSpPr>
          <p:nvPr/>
        </p:nvSpPr>
        <p:spPr bwMode="auto">
          <a:xfrm>
            <a:off x="4767192" y="4896561"/>
            <a:ext cx="2699609" cy="570705"/>
          </a:xfrm>
          <a:prstGeom prst="rect">
            <a:avLst/>
          </a:prstGeom>
          <a:noFill/>
          <a:ln w="9525">
            <a:noFill/>
            <a:miter lim="800000"/>
            <a:headEnd/>
            <a:tailEnd/>
          </a:ln>
        </p:spPr>
        <p:txBody>
          <a:bodyPr wrap="none" lIns="107988" tIns="53993" rIns="107988" bIns="53993">
            <a:spAutoFit/>
          </a:bodyPr>
          <a:lstStyle/>
          <a:p>
            <a:r>
              <a:rPr lang="de-DE" sz="3000" dirty="0">
                <a:solidFill>
                  <a:schemeClr val="tx1"/>
                </a:solidFill>
                <a:latin typeface="Calibri"/>
                <a:cs typeface="Calibri"/>
              </a:rPr>
              <a:t>Communication</a:t>
            </a:r>
            <a:endParaRPr lang="en-GB" sz="3000" dirty="0">
              <a:solidFill>
                <a:schemeClr val="tx1"/>
              </a:solidFill>
              <a:latin typeface="Calibri"/>
              <a:cs typeface="Calibri"/>
            </a:endParaRPr>
          </a:p>
        </p:txBody>
      </p:sp>
      <p:pic>
        <p:nvPicPr>
          <p:cNvPr id="7181" name="Picture 1036"/>
          <p:cNvPicPr>
            <a:picLocks noChangeAspect="1" noChangeArrowheads="1"/>
          </p:cNvPicPr>
          <p:nvPr/>
        </p:nvPicPr>
        <p:blipFill>
          <a:blip r:embed="rId4" cstate="print"/>
          <a:srcRect/>
          <a:stretch>
            <a:fillRect/>
          </a:stretch>
        </p:blipFill>
        <p:spPr bwMode="auto">
          <a:xfrm>
            <a:off x="4850699" y="2784128"/>
            <a:ext cx="2573840" cy="1344110"/>
          </a:xfrm>
          <a:prstGeom prst="rect">
            <a:avLst/>
          </a:prstGeom>
          <a:noFill/>
          <a:ln w="9525">
            <a:noFill/>
            <a:miter lim="800000"/>
            <a:headEnd/>
            <a:tailEnd/>
          </a:ln>
        </p:spPr>
      </p:pic>
      <p:sp>
        <p:nvSpPr>
          <p:cNvPr id="7182" name="Rectangle 1037"/>
          <p:cNvSpPr>
            <a:spLocks noChangeArrowheads="1"/>
          </p:cNvSpPr>
          <p:nvPr/>
        </p:nvSpPr>
        <p:spPr bwMode="auto">
          <a:xfrm>
            <a:off x="4131067" y="1702224"/>
            <a:ext cx="4057778" cy="1032370"/>
          </a:xfrm>
          <a:prstGeom prst="rect">
            <a:avLst/>
          </a:prstGeom>
          <a:noFill/>
          <a:ln w="9525">
            <a:noFill/>
            <a:miter lim="800000"/>
            <a:headEnd/>
            <a:tailEnd/>
          </a:ln>
        </p:spPr>
        <p:txBody>
          <a:bodyPr wrap="none" lIns="107988" tIns="53993" rIns="107988" bIns="53993">
            <a:spAutoFit/>
          </a:bodyPr>
          <a:lstStyle/>
          <a:p>
            <a:r>
              <a:rPr lang="de-DE" sz="3000" dirty="0">
                <a:solidFill>
                  <a:schemeClr val="tx1"/>
                </a:solidFill>
                <a:latin typeface="Calibri"/>
                <a:cs typeface="Calibri"/>
              </a:rPr>
              <a:t>Document = medium for</a:t>
            </a:r>
          </a:p>
          <a:p>
            <a:r>
              <a:rPr lang="de-DE" sz="3000" dirty="0">
                <a:solidFill>
                  <a:schemeClr val="tx1"/>
                </a:solidFill>
                <a:latin typeface="Calibri"/>
                <a:cs typeface="Calibri"/>
              </a:rPr>
              <a:t>exchange of information</a:t>
            </a:r>
            <a:endParaRPr lang="en-GB" sz="3000" dirty="0">
              <a:solidFill>
                <a:schemeClr val="tx1"/>
              </a:solidFill>
              <a:latin typeface="Calibri"/>
              <a:cs typeface="Calibri"/>
            </a:endParaRPr>
          </a:p>
        </p:txBody>
      </p:sp>
      <p:sp>
        <p:nvSpPr>
          <p:cNvPr id="2" name="Footer Placeholder 1"/>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818164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t>Semi-structured data …</a:t>
            </a:r>
          </a:p>
        </p:txBody>
      </p:sp>
      <p:sp>
        <p:nvSpPr>
          <p:cNvPr id="13314" name="TPAnswers"/>
          <p:cNvSpPr>
            <a:spLocks noGrp="1"/>
          </p:cNvSpPr>
          <p:nvPr>
            <p:ph idx="1"/>
            <p:custDataLst>
              <p:tags r:id="rId2"/>
            </p:custDataLst>
          </p:nvPr>
        </p:nvSpPr>
        <p:spPr/>
        <p:txBody>
          <a:bodyPr>
            <a:normAutofit/>
          </a:bodyPr>
          <a:lstStyle/>
          <a:p>
            <a:pPr marL="742950" indent="-742950">
              <a:buFont typeface="+mj-lt"/>
              <a:buAutoNum type="alphaUcPeriod"/>
            </a:pPr>
            <a:r>
              <a:rPr lang="en-GB" dirty="0"/>
              <a:t>is always schema-less</a:t>
            </a:r>
          </a:p>
          <a:p>
            <a:pPr marL="742950" indent="-742950">
              <a:buFont typeface="+mj-lt"/>
              <a:buAutoNum type="alphaUcPeriod"/>
            </a:pPr>
            <a:r>
              <a:rPr lang="en-GB" dirty="0"/>
              <a:t>always embeds schema information into the data</a:t>
            </a:r>
          </a:p>
          <a:p>
            <a:pPr marL="742950" indent="-742950">
              <a:buFont typeface="+mj-lt"/>
              <a:buAutoNum type="alphaUcPeriod"/>
            </a:pPr>
            <a:r>
              <a:rPr lang="en-GB" dirty="0"/>
              <a:t>must always be hierarchically structured</a:t>
            </a:r>
          </a:p>
          <a:p>
            <a:pPr marL="742950" indent="-742950">
              <a:buFont typeface="+mj-lt"/>
              <a:buAutoNum type="alphaUcPeriod"/>
            </a:pPr>
            <a:r>
              <a:rPr lang="en-GB" dirty="0"/>
              <a:t>can never be indexed</a:t>
            </a:r>
          </a:p>
        </p:txBody>
      </p:sp>
      <p:sp>
        <p:nvSpPr>
          <p:cNvPr id="2" name="Footer Placeholder 1">
            <a:extLst>
              <a:ext uri="{FF2B5EF4-FFF2-40B4-BE49-F238E27FC236}">
                <a16:creationId xmlns:a16="http://schemas.microsoft.com/office/drawing/2014/main" id="{6FDDC5D3-333F-A240-B07C-E1D49713C80E}"/>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t>Why is XML a document model and not just a general data model?</a:t>
            </a:r>
          </a:p>
        </p:txBody>
      </p:sp>
      <p:sp>
        <p:nvSpPr>
          <p:cNvPr id="13314" name="TPAnswers"/>
          <p:cNvSpPr>
            <a:spLocks noGrp="1"/>
          </p:cNvSpPr>
          <p:nvPr>
            <p:ph idx="1"/>
            <p:custDataLst>
              <p:tags r:id="rId2"/>
            </p:custDataLst>
          </p:nvPr>
        </p:nvSpPr>
        <p:spPr/>
        <p:txBody>
          <a:bodyPr>
            <a:normAutofit/>
          </a:bodyPr>
          <a:lstStyle/>
          <a:p>
            <a:pPr marL="742950" indent="-742950">
              <a:buFont typeface="+mj-lt"/>
              <a:buAutoNum type="alphaUcPeriod"/>
            </a:pPr>
            <a:r>
              <a:rPr lang="en-GB" dirty="0"/>
              <a:t>It supports application-specific </a:t>
            </a:r>
            <a:r>
              <a:rPr lang="en-GB" dirty="0" err="1"/>
              <a:t>markup</a:t>
            </a:r>
            <a:endParaRPr lang="en-GB" dirty="0"/>
          </a:p>
          <a:p>
            <a:pPr marL="742950" indent="-742950">
              <a:buFont typeface="+mj-lt"/>
              <a:buAutoNum type="alphaUcPeriod"/>
            </a:pPr>
            <a:r>
              <a:rPr lang="en-GB" dirty="0"/>
              <a:t>It supports domain-specific schemas</a:t>
            </a:r>
          </a:p>
          <a:p>
            <a:pPr marL="742950" indent="-742950">
              <a:buFont typeface="+mj-lt"/>
              <a:buAutoNum type="alphaUcPeriod"/>
            </a:pPr>
            <a:r>
              <a:rPr lang="en-GB" dirty="0"/>
              <a:t>It has a serialized representation</a:t>
            </a:r>
          </a:p>
          <a:p>
            <a:pPr marL="742950" indent="-742950">
              <a:buFont typeface="+mj-lt"/>
              <a:buAutoNum type="alphaUcPeriod"/>
            </a:pPr>
            <a:r>
              <a:rPr lang="en-GB" dirty="0"/>
              <a:t>It uses HTML tags</a:t>
            </a:r>
          </a:p>
        </p:txBody>
      </p:sp>
      <p:sp>
        <p:nvSpPr>
          <p:cNvPr id="2" name="Footer Placeholder 1">
            <a:extLst>
              <a:ext uri="{FF2B5EF4-FFF2-40B4-BE49-F238E27FC236}">
                <a16:creationId xmlns:a16="http://schemas.microsoft.com/office/drawing/2014/main" id="{7A5D2FA8-E374-0E44-9620-420378FCD7B0}"/>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C2CA-756C-6F48-997C-AF0C15EF923A}"/>
              </a:ext>
            </a:extLst>
          </p:cNvPr>
          <p:cNvSpPr>
            <a:spLocks noGrp="1"/>
          </p:cNvSpPr>
          <p:nvPr>
            <p:ph type="title"/>
          </p:nvPr>
        </p:nvSpPr>
        <p:spPr/>
        <p:txBody>
          <a:bodyPr/>
          <a:lstStyle/>
          <a:p>
            <a:r>
              <a:rPr lang="en-US"/>
              <a:t>Serialised vs. Semi-structured Data</a:t>
            </a:r>
          </a:p>
        </p:txBody>
      </p:sp>
      <p:sp>
        <p:nvSpPr>
          <p:cNvPr id="3" name="Content Placeholder 2">
            <a:extLst>
              <a:ext uri="{FF2B5EF4-FFF2-40B4-BE49-F238E27FC236}">
                <a16:creationId xmlns:a16="http://schemas.microsoft.com/office/drawing/2014/main" id="{E52CC4D0-EA8A-DD48-ADB7-DDCEC8B29E6A}"/>
              </a:ext>
            </a:extLst>
          </p:cNvPr>
          <p:cNvSpPr>
            <a:spLocks noGrp="1"/>
          </p:cNvSpPr>
          <p:nvPr>
            <p:ph idx="1"/>
          </p:nvPr>
        </p:nvSpPr>
        <p:spPr/>
        <p:txBody>
          <a:bodyPr/>
          <a:lstStyle/>
          <a:p>
            <a:r>
              <a:rPr lang="en-US" dirty="0"/>
              <a:t>Many of the semi-structured data models have been conceived to structure text documents (XML) or </a:t>
            </a:r>
            <a:r>
              <a:rPr lang="en-US" dirty="0" err="1"/>
              <a:t>serialise</a:t>
            </a:r>
            <a:r>
              <a:rPr lang="en-US" dirty="0"/>
              <a:t> data (JSON)</a:t>
            </a:r>
          </a:p>
          <a:p>
            <a:endParaRPr lang="en-US" dirty="0"/>
          </a:p>
          <a:p>
            <a:r>
              <a:rPr lang="en-US" dirty="0"/>
              <a:t>However, there exist semi-structured data models that are not based on a serialized representation </a:t>
            </a:r>
          </a:p>
          <a:p>
            <a:pPr algn="ctr"/>
            <a:endParaRPr lang="en-US" dirty="0"/>
          </a:p>
          <a:p>
            <a:pPr algn="ctr"/>
            <a:r>
              <a:rPr lang="en-US" sz="4000" dirty="0"/>
              <a:t>→ knowledge graphs</a:t>
            </a:r>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E4B6CC2C-FA20-4647-BA56-CBCAB417B5C3}"/>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466138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dirty="0"/>
              <a:t>4.2.3 The Semantic Web</a:t>
            </a:r>
          </a:p>
        </p:txBody>
      </p:sp>
      <p:sp>
        <p:nvSpPr>
          <p:cNvPr id="8196" name="Rectangle 3"/>
          <p:cNvSpPr>
            <a:spLocks noGrp="1" noChangeArrowheads="1"/>
          </p:cNvSpPr>
          <p:nvPr>
            <p:ph type="body" idx="1"/>
          </p:nvPr>
        </p:nvSpPr>
        <p:spPr/>
        <p:txBody>
          <a:bodyPr/>
          <a:lstStyle/>
          <a:p>
            <a:pPr eaLnBrk="1" hangingPunct="1"/>
            <a:r>
              <a:rPr lang="en-US" sz="3200" dirty="0"/>
              <a:t>User-defined markup (schemas): provides possibility to share interpretation of data across various applications</a:t>
            </a:r>
          </a:p>
          <a:p>
            <a:pPr eaLnBrk="1" hangingPunct="1"/>
            <a:endParaRPr lang="en-US" sz="1800" dirty="0"/>
          </a:p>
          <a:p>
            <a:pPr eaLnBrk="1" hangingPunct="1"/>
            <a:r>
              <a:rPr lang="en-US" sz="3200" dirty="0"/>
              <a:t>Different databases – Different schemas</a:t>
            </a:r>
          </a:p>
          <a:p>
            <a:pPr lvl="1" eaLnBrk="1" hangingPunct="1"/>
            <a:r>
              <a:rPr lang="en-US" sz="2400" dirty="0" err="1"/>
              <a:t>SwissProt</a:t>
            </a:r>
            <a:r>
              <a:rPr lang="en-US" sz="2400" dirty="0"/>
              <a:t>:  	Find </a:t>
            </a:r>
            <a:r>
              <a:rPr lang="en-US" sz="2400" b="1" dirty="0">
                <a:latin typeface="Courier New" pitchFamily="49" charset="0"/>
              </a:rPr>
              <a:t>&lt;Species&gt;  leech &lt;/Species&gt;</a:t>
            </a:r>
            <a:r>
              <a:rPr lang="en-US" sz="2400" dirty="0">
                <a:latin typeface="Courier New" pitchFamily="49" charset="0"/>
              </a:rPr>
              <a:t> </a:t>
            </a:r>
          </a:p>
          <a:p>
            <a:pPr lvl="1" eaLnBrk="1" hangingPunct="1"/>
            <a:r>
              <a:rPr lang="en-US" sz="2400" dirty="0" err="1"/>
              <a:t>EMBLChange</a:t>
            </a:r>
            <a:r>
              <a:rPr lang="en-US" sz="2400" dirty="0"/>
              <a:t>: 	Find </a:t>
            </a:r>
            <a:r>
              <a:rPr lang="en-US" sz="2400" b="1" dirty="0">
                <a:latin typeface="Courier New" pitchFamily="49" charset="0"/>
              </a:rPr>
              <a:t>&lt;Organism&gt; leech &lt;/Organism&gt;</a:t>
            </a:r>
            <a:r>
              <a:rPr lang="en-US" sz="2400" dirty="0"/>
              <a:t> </a:t>
            </a:r>
            <a:endParaRPr lang="en-US" sz="3200" dirty="0"/>
          </a:p>
          <a:p>
            <a:pPr eaLnBrk="1" hangingPunct="1"/>
            <a:r>
              <a:rPr lang="en-US" sz="3200" dirty="0"/>
              <a:t>Problem: Semantic Heterogeneity </a:t>
            </a:r>
            <a:r>
              <a:rPr lang="en-US" sz="3200" dirty="0">
                <a:sym typeface="Wingdings"/>
              </a:rPr>
              <a:t></a:t>
            </a:r>
            <a:r>
              <a:rPr lang="en-US" sz="3200" dirty="0"/>
              <a:t> Semantic Web</a:t>
            </a:r>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p:txBody>
      </p:sp>
      <p:sp>
        <p:nvSpPr>
          <p:cNvPr id="8197" name="AutoShape 4"/>
          <p:cNvSpPr>
            <a:spLocks noChangeArrowheads="1"/>
          </p:cNvSpPr>
          <p:nvPr/>
        </p:nvSpPr>
        <p:spPr bwMode="auto">
          <a:xfrm>
            <a:off x="2009725" y="5746935"/>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8198" name="Text Box 5"/>
          <p:cNvSpPr txBox="1">
            <a:spLocks noChangeArrowheads="1"/>
          </p:cNvSpPr>
          <p:nvPr/>
        </p:nvSpPr>
        <p:spPr bwMode="auto">
          <a:xfrm>
            <a:off x="1614828" y="5225200"/>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2</a:t>
            </a:r>
            <a:endParaRPr lang="en-US" sz="1900">
              <a:solidFill>
                <a:schemeClr val="tx1"/>
              </a:solidFill>
              <a:latin typeface="Calibri" charset="0"/>
              <a:ea typeface="Calibri" charset="0"/>
              <a:cs typeface="Calibri" charset="0"/>
            </a:endParaRPr>
          </a:p>
        </p:txBody>
      </p:sp>
      <p:sp>
        <p:nvSpPr>
          <p:cNvPr id="8199" name="AutoShape 6"/>
          <p:cNvSpPr>
            <a:spLocks noChangeArrowheads="1"/>
          </p:cNvSpPr>
          <p:nvPr/>
        </p:nvSpPr>
        <p:spPr bwMode="auto">
          <a:xfrm>
            <a:off x="2055870" y="5833840"/>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dirty="0">
                <a:solidFill>
                  <a:schemeClr val="tx1"/>
                </a:solidFill>
                <a:latin typeface="Calibri" charset="0"/>
                <a:ea typeface="Calibri" charset="0"/>
                <a:cs typeface="Calibri" charset="0"/>
              </a:rPr>
              <a:t>Data 2</a:t>
            </a:r>
            <a:endParaRPr lang="en-US" sz="1900" dirty="0">
              <a:solidFill>
                <a:schemeClr val="tx1"/>
              </a:solidFill>
              <a:latin typeface="Calibri" charset="0"/>
              <a:ea typeface="Calibri" charset="0"/>
              <a:cs typeface="Calibri" charset="0"/>
            </a:endParaRPr>
          </a:p>
        </p:txBody>
      </p:sp>
      <p:sp>
        <p:nvSpPr>
          <p:cNvPr id="8200" name="Line 7"/>
          <p:cNvSpPr>
            <a:spLocks noChangeShapeType="1"/>
          </p:cNvSpPr>
          <p:nvPr/>
        </p:nvSpPr>
        <p:spPr bwMode="auto">
          <a:xfrm>
            <a:off x="2399510" y="5518424"/>
            <a:ext cx="1" cy="228512"/>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sp>
        <p:nvSpPr>
          <p:cNvPr id="8201" name="AutoShape 8"/>
          <p:cNvSpPr>
            <a:spLocks noChangeArrowheads="1"/>
          </p:cNvSpPr>
          <p:nvPr/>
        </p:nvSpPr>
        <p:spPr bwMode="auto">
          <a:xfrm>
            <a:off x="3410075" y="5560678"/>
            <a:ext cx="1177615" cy="295148"/>
          </a:xfrm>
          <a:prstGeom prst="leftRightArrow">
            <a:avLst>
              <a:gd name="adj1" fmla="val 50000"/>
              <a:gd name="adj2" fmla="val 70932"/>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8202" name="Rectangle 9"/>
          <p:cNvSpPr>
            <a:spLocks noChangeArrowheads="1"/>
          </p:cNvSpPr>
          <p:nvPr/>
        </p:nvSpPr>
        <p:spPr bwMode="auto">
          <a:xfrm>
            <a:off x="3266908" y="6028151"/>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2</a:t>
            </a:r>
          </a:p>
        </p:txBody>
      </p:sp>
      <p:sp>
        <p:nvSpPr>
          <p:cNvPr id="8203" name="AutoShape 10"/>
          <p:cNvSpPr>
            <a:spLocks noChangeArrowheads="1"/>
          </p:cNvSpPr>
          <p:nvPr/>
        </p:nvSpPr>
        <p:spPr bwMode="auto">
          <a:xfrm>
            <a:off x="2032410" y="7087019"/>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8204" name="Text Box 11"/>
          <p:cNvSpPr txBox="1">
            <a:spLocks noChangeArrowheads="1"/>
          </p:cNvSpPr>
          <p:nvPr/>
        </p:nvSpPr>
        <p:spPr bwMode="auto">
          <a:xfrm>
            <a:off x="1637514" y="6565283"/>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1</a:t>
            </a:r>
            <a:endParaRPr lang="en-US" sz="1900">
              <a:solidFill>
                <a:schemeClr val="tx1"/>
              </a:solidFill>
              <a:latin typeface="Calibri" charset="0"/>
              <a:ea typeface="Calibri" charset="0"/>
              <a:cs typeface="Calibri" charset="0"/>
            </a:endParaRPr>
          </a:p>
        </p:txBody>
      </p:sp>
      <p:sp>
        <p:nvSpPr>
          <p:cNvPr id="8205" name="AutoShape 12"/>
          <p:cNvSpPr>
            <a:spLocks noChangeArrowheads="1"/>
          </p:cNvSpPr>
          <p:nvPr/>
        </p:nvSpPr>
        <p:spPr bwMode="auto">
          <a:xfrm>
            <a:off x="2081651" y="7164765"/>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dirty="0">
                <a:solidFill>
                  <a:schemeClr val="tx1"/>
                </a:solidFill>
                <a:latin typeface="Calibri" charset="0"/>
                <a:ea typeface="Calibri" charset="0"/>
                <a:cs typeface="Calibri" charset="0"/>
              </a:rPr>
              <a:t>Data 1</a:t>
            </a:r>
            <a:endParaRPr lang="en-US" sz="1900" dirty="0">
              <a:solidFill>
                <a:schemeClr val="tx1"/>
              </a:solidFill>
              <a:latin typeface="Calibri" charset="0"/>
              <a:ea typeface="Calibri" charset="0"/>
              <a:cs typeface="Calibri" charset="0"/>
            </a:endParaRPr>
          </a:p>
        </p:txBody>
      </p:sp>
      <p:sp>
        <p:nvSpPr>
          <p:cNvPr id="8206" name="Line 13"/>
          <p:cNvSpPr>
            <a:spLocks noChangeShapeType="1"/>
          </p:cNvSpPr>
          <p:nvPr/>
        </p:nvSpPr>
        <p:spPr bwMode="auto">
          <a:xfrm>
            <a:off x="2399510" y="6858989"/>
            <a:ext cx="0" cy="228030"/>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sp>
        <p:nvSpPr>
          <p:cNvPr id="8207" name="AutoShape 14"/>
          <p:cNvSpPr>
            <a:spLocks noChangeArrowheads="1"/>
          </p:cNvSpPr>
          <p:nvPr/>
        </p:nvSpPr>
        <p:spPr bwMode="auto">
          <a:xfrm>
            <a:off x="3432763" y="6900763"/>
            <a:ext cx="1177614" cy="295147"/>
          </a:xfrm>
          <a:prstGeom prst="leftRightArrow">
            <a:avLst>
              <a:gd name="adj1" fmla="val 50000"/>
              <a:gd name="adj2" fmla="val 70932"/>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8208" name="Rectangle 15"/>
          <p:cNvSpPr>
            <a:spLocks noChangeArrowheads="1"/>
          </p:cNvSpPr>
          <p:nvPr/>
        </p:nvSpPr>
        <p:spPr bwMode="auto">
          <a:xfrm>
            <a:off x="3289596" y="7368233"/>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1</a:t>
            </a:r>
          </a:p>
        </p:txBody>
      </p:sp>
      <p:pic>
        <p:nvPicPr>
          <p:cNvPr id="8209" name="Picture 16" descr="TR00034_[1]"/>
          <p:cNvPicPr>
            <a:picLocks noChangeAspect="1" noChangeArrowheads="1"/>
          </p:cNvPicPr>
          <p:nvPr/>
        </p:nvPicPr>
        <p:blipFill>
          <a:blip r:embed="rId3" cstate="print"/>
          <a:srcRect/>
          <a:stretch>
            <a:fillRect/>
          </a:stretch>
        </p:blipFill>
        <p:spPr bwMode="auto">
          <a:xfrm flipH="1">
            <a:off x="5272398" y="5689004"/>
            <a:ext cx="1662272" cy="1330918"/>
          </a:xfrm>
          <a:prstGeom prst="rect">
            <a:avLst/>
          </a:prstGeom>
          <a:noFill/>
          <a:ln w="9525">
            <a:noFill/>
            <a:miter lim="800000"/>
            <a:headEnd/>
            <a:tailEnd/>
          </a:ln>
        </p:spPr>
      </p:pic>
      <p:pic>
        <p:nvPicPr>
          <p:cNvPr id="193553" name="Picture 17" descr="HM00351_[1]"/>
          <p:cNvPicPr>
            <a:picLocks noChangeAspect="1" noChangeArrowheads="1"/>
          </p:cNvPicPr>
          <p:nvPr/>
        </p:nvPicPr>
        <p:blipFill>
          <a:blip r:embed="rId4" cstate="print"/>
          <a:srcRect/>
          <a:stretch>
            <a:fillRect/>
          </a:stretch>
        </p:blipFill>
        <p:spPr bwMode="auto">
          <a:xfrm>
            <a:off x="7235775" y="5689004"/>
            <a:ext cx="1557090" cy="1398747"/>
          </a:xfrm>
          <a:prstGeom prst="rect">
            <a:avLst/>
          </a:prstGeom>
          <a:noFill/>
          <a:ln w="9525">
            <a:noFill/>
            <a:miter lim="800000"/>
            <a:headEnd/>
            <a:tailEnd/>
          </a:ln>
        </p:spPr>
      </p:pic>
      <p:pic>
        <p:nvPicPr>
          <p:cNvPr id="193554" name="Picture 18" descr="cross"/>
          <p:cNvPicPr>
            <a:picLocks noChangeAspect="1" noChangeArrowheads="1"/>
          </p:cNvPicPr>
          <p:nvPr/>
        </p:nvPicPr>
        <p:blipFill>
          <a:blip r:embed="rId5" cstate="print"/>
          <a:srcRect/>
          <a:stretch>
            <a:fillRect/>
          </a:stretch>
        </p:blipFill>
        <p:spPr bwMode="auto">
          <a:xfrm>
            <a:off x="5458009" y="5439686"/>
            <a:ext cx="1526156" cy="1550903"/>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75529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3554"/>
                                        </p:tgtEl>
                                        <p:attrNameLst>
                                          <p:attrName>style.visibility</p:attrName>
                                        </p:attrNameLst>
                                      </p:cBhvr>
                                      <p:to>
                                        <p:strVal val="visible"/>
                                      </p:to>
                                    </p:set>
                                    <p:animEffect transition="in" filter="blinds(horizontal)">
                                      <p:cBhvr>
                                        <p:cTn id="7" dur="500"/>
                                        <p:tgtEl>
                                          <p:spTgt spid="19355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3553"/>
                                        </p:tgtEl>
                                        <p:attrNameLst>
                                          <p:attrName>style.visibility</p:attrName>
                                        </p:attrNameLst>
                                      </p:cBhvr>
                                      <p:to>
                                        <p:strVal val="visible"/>
                                      </p:to>
                                    </p:set>
                                    <p:animEffect transition="in" filter="blinds(horizontal)">
                                      <p:cBhvr>
                                        <p:cTn id="12" dur="500"/>
                                        <p:tgtEl>
                                          <p:spTgt spid="193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dirty="0"/>
              <a:t>The Vision of W3C: Semantic Web</a:t>
            </a:r>
          </a:p>
        </p:txBody>
      </p:sp>
      <p:sp>
        <p:nvSpPr>
          <p:cNvPr id="6148" name="Rectangle 3"/>
          <p:cNvSpPr>
            <a:spLocks noGrp="1" noChangeArrowheads="1"/>
          </p:cNvSpPr>
          <p:nvPr>
            <p:ph type="body" idx="1"/>
          </p:nvPr>
        </p:nvSpPr>
        <p:spPr>
          <a:xfrm>
            <a:off x="233049" y="1550129"/>
            <a:ext cx="10945008" cy="5807639"/>
          </a:xfrm>
        </p:spPr>
        <p:txBody>
          <a:bodyPr/>
          <a:lstStyle/>
          <a:p>
            <a:pPr eaLnBrk="1" hangingPunct="1"/>
            <a:r>
              <a:rPr lang="en-US" sz="2100" dirty="0"/>
              <a:t>The </a:t>
            </a:r>
            <a:r>
              <a:rPr lang="en-US" sz="2100" i="1" dirty="0"/>
              <a:t>Semantic Web</a:t>
            </a:r>
            <a:r>
              <a:rPr lang="en-US" sz="2100" dirty="0"/>
              <a:t> is an extension of the current Web in which </a:t>
            </a:r>
            <a:r>
              <a:rPr lang="en-US" sz="2100" i="1" dirty="0"/>
              <a:t>information is given well-defined meaning</a:t>
            </a:r>
            <a:r>
              <a:rPr lang="en-US" sz="2100" dirty="0"/>
              <a:t>, better enabling computers and people to work in cooperation. The mix of content on the Web has been shifting from exclusively human-oriented content to more and more data content. The Semantic Web brings to the Web the idea of having data defined and linked in a way that it can be used for more effective </a:t>
            </a:r>
            <a:r>
              <a:rPr lang="en-US" sz="2100" i="1" dirty="0"/>
              <a:t>discovery, automation, integration, and reuse across various applications</a:t>
            </a:r>
            <a:r>
              <a:rPr lang="en-US" sz="2100" dirty="0"/>
              <a:t>. For the Web to reach its full potential, it must evolve into a Semantic Web, providing a universally accessible platform that allows data to be shared and processed by automated tools as well as by people. The Semantic Web is an initiative of the World Wide Web </a:t>
            </a:r>
            <a:br>
              <a:rPr lang="en-US" sz="2100" dirty="0"/>
            </a:br>
            <a:r>
              <a:rPr lang="en-US" sz="2100" dirty="0"/>
              <a:t>Consortium (W3C), with the goal of extending the </a:t>
            </a:r>
            <a:br>
              <a:rPr lang="en-US" sz="2100" dirty="0"/>
            </a:br>
            <a:r>
              <a:rPr lang="en-US" sz="2100" dirty="0"/>
              <a:t>current Web to facilitate Web automation, universally </a:t>
            </a:r>
            <a:br>
              <a:rPr lang="en-US" sz="2100" dirty="0"/>
            </a:br>
            <a:r>
              <a:rPr lang="en-US" sz="2100" dirty="0"/>
              <a:t>accessible content, and the 'Web of Trust'.</a:t>
            </a:r>
          </a:p>
          <a:p>
            <a:pPr eaLnBrk="1" hangingPunct="1">
              <a:buFontTx/>
              <a:buNone/>
            </a:pPr>
            <a:r>
              <a:rPr lang="en-US" sz="2100" dirty="0"/>
              <a:t>(</a:t>
            </a:r>
            <a:r>
              <a:rPr lang="en-US" sz="2100" dirty="0">
                <a:hlinkClick r:id="rId3"/>
              </a:rPr>
              <a:t>http://www.w3.org/2001/sw/Activity</a:t>
            </a:r>
            <a:r>
              <a:rPr lang="en-US" sz="2100" dirty="0"/>
              <a:t>)</a:t>
            </a:r>
          </a:p>
        </p:txBody>
      </p:sp>
      <p:pic>
        <p:nvPicPr>
          <p:cNvPr id="6149" name="Picture 4" descr="j0242587[1]"/>
          <p:cNvPicPr>
            <a:picLocks noChangeAspect="1" noChangeArrowheads="1"/>
          </p:cNvPicPr>
          <p:nvPr/>
        </p:nvPicPr>
        <p:blipFill>
          <a:blip r:embed="rId4" cstate="print"/>
          <a:srcRect/>
          <a:stretch>
            <a:fillRect/>
          </a:stretch>
        </p:blipFill>
        <p:spPr bwMode="auto">
          <a:xfrm>
            <a:off x="8466040" y="4708767"/>
            <a:ext cx="3196676" cy="3024812"/>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779540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a:t>Three Ways to Overcome Semantic Heterogeneity</a:t>
            </a:r>
          </a:p>
        </p:txBody>
      </p:sp>
      <p:sp>
        <p:nvSpPr>
          <p:cNvPr id="10244" name="Rectangle 3"/>
          <p:cNvSpPr>
            <a:spLocks noGrp="1" noChangeArrowheads="1"/>
          </p:cNvSpPr>
          <p:nvPr>
            <p:ph type="body" idx="1"/>
          </p:nvPr>
        </p:nvSpPr>
        <p:spPr>
          <a:xfrm>
            <a:off x="233048" y="1872579"/>
            <a:ext cx="10790331" cy="5486097"/>
          </a:xfrm>
        </p:spPr>
        <p:txBody>
          <a:bodyPr/>
          <a:lstStyle/>
          <a:p>
            <a:pPr eaLnBrk="1" hangingPunct="1">
              <a:buFontTx/>
              <a:buAutoNum type="arabicPeriod"/>
            </a:pPr>
            <a:r>
              <a:rPr lang="en-US" sz="2800" dirty="0"/>
              <a:t> Standardization: agree on common user-defined markup (schemas)</a:t>
            </a:r>
          </a:p>
          <a:p>
            <a:pPr marL="899860" lvl="1" indent="-359944"/>
            <a:r>
              <a:rPr lang="en-US" sz="2400" dirty="0"/>
              <a:t>great if no pre-existing applications</a:t>
            </a:r>
          </a:p>
          <a:p>
            <a:pPr marL="899860" lvl="1" indent="-359944"/>
            <a:r>
              <a:rPr lang="en-US" sz="2400" dirty="0"/>
              <a:t>great if power player enforces it</a:t>
            </a:r>
          </a:p>
          <a:p>
            <a:pPr eaLnBrk="1" hangingPunct="1">
              <a:buFontTx/>
              <a:buAutoNum type="arabicPeriod"/>
            </a:pPr>
            <a:r>
              <a:rPr lang="en-US" sz="2800" dirty="0"/>
              <a:t> Translation: create mappings among different schemas and databases</a:t>
            </a:r>
          </a:p>
          <a:p>
            <a:pPr marL="899860" lvl="1" indent="-359944"/>
            <a:r>
              <a:rPr lang="en-US" sz="2400" dirty="0"/>
              <a:t>requires human interpretation and reasoning</a:t>
            </a:r>
          </a:p>
          <a:p>
            <a:pPr marL="899860" lvl="1" indent="-359944"/>
            <a:r>
              <a:rPr lang="en-US" sz="2400" dirty="0"/>
              <a:t>mappings can be difficult, expensive to establish</a:t>
            </a:r>
            <a:endParaRPr lang="en-US" sz="2800" dirty="0"/>
          </a:p>
          <a:p>
            <a:pPr eaLnBrk="1" hangingPunct="1">
              <a:buFontTx/>
              <a:buAutoNum type="arabicPeriod"/>
            </a:pPr>
            <a:r>
              <a:rPr lang="en-US" sz="2800" dirty="0"/>
              <a:t> Annotation: create relationships to agreed upon conceptualizations</a:t>
            </a:r>
          </a:p>
          <a:p>
            <a:pPr marL="899860" lvl="1" indent="-359944"/>
            <a:r>
              <a:rPr lang="en-US" sz="2400" dirty="0"/>
              <a:t>requires human interpretation and reasoning</a:t>
            </a:r>
          </a:p>
          <a:p>
            <a:pPr marL="899860" lvl="1" indent="-359944"/>
            <a:r>
              <a:rPr lang="en-US" sz="2400" dirty="0"/>
              <a:t>annotation can be difficult, expensive to establish</a:t>
            </a:r>
          </a:p>
          <a:p>
            <a:pPr marL="899860" lvl="1" indent="-359944"/>
            <a:r>
              <a:rPr lang="en-US" sz="2400" dirty="0"/>
              <a:t>reasoning over the conceptualization can provide added value</a:t>
            </a:r>
          </a:p>
          <a:p>
            <a:pPr marL="899860" lvl="1" indent="-359944">
              <a:buNone/>
            </a:pPr>
            <a:endParaRPr lang="en-US" sz="2800" dirty="0"/>
          </a:p>
        </p:txBody>
      </p:sp>
      <p:sp>
        <p:nvSpPr>
          <p:cNvPr id="2" name="Footer Placeholder 1"/>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64306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683047" y="2101148"/>
            <a:ext cx="10691337" cy="5227906"/>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noAutofit/>
          </a:bodyPr>
          <a:lstStyle>
            <a:lvl1pPr marL="342900" indent="-342900" algn="l" rtl="0" fontAlgn="base">
              <a:spcBef>
                <a:spcPct val="20000"/>
              </a:spcBef>
              <a:spcAft>
                <a:spcPct val="0"/>
              </a:spcAft>
              <a:buChar char="•"/>
              <a:defRPr>
                <a:solidFill>
                  <a:schemeClr val="tx1"/>
                </a:solidFill>
                <a:latin typeface="+mn-lt"/>
                <a:ea typeface="+mn-ea"/>
                <a:cs typeface="+mn-cs"/>
              </a:defRPr>
            </a:lvl1pPr>
            <a:lvl2pPr marL="742950" indent="-285750" algn="l" rtl="0" fontAlgn="base">
              <a:spcBef>
                <a:spcPct val="20000"/>
              </a:spcBef>
              <a:spcAft>
                <a:spcPct val="0"/>
              </a:spcAft>
              <a:buChar char="–"/>
              <a:defRPr sz="1600">
                <a:solidFill>
                  <a:schemeClr val="tx1"/>
                </a:solidFill>
                <a:latin typeface="+mn-lt"/>
              </a:defRPr>
            </a:lvl2pPr>
            <a:lvl3pPr marL="1143000" indent="-228600" algn="l" rtl="0" fontAlgn="base">
              <a:spcBef>
                <a:spcPct val="20000"/>
              </a:spcBef>
              <a:spcAft>
                <a:spcPct val="0"/>
              </a:spcAft>
              <a:buChar char="•"/>
              <a:defRPr sz="1400">
                <a:solidFill>
                  <a:schemeClr val="tx1"/>
                </a:solidFill>
                <a:latin typeface="+mn-lt"/>
              </a:defRPr>
            </a:lvl3pPr>
            <a:lvl4pPr marL="1600200" indent="-228600" algn="l" rtl="0" fontAlgn="base">
              <a:spcBef>
                <a:spcPct val="20000"/>
              </a:spcBef>
              <a:spcAft>
                <a:spcPct val="0"/>
              </a:spcAft>
              <a:buChar char="–"/>
              <a:defRPr sz="1200">
                <a:solidFill>
                  <a:schemeClr val="tx1"/>
                </a:solidFill>
                <a:latin typeface="+mn-lt"/>
              </a:defRPr>
            </a:lvl4pPr>
            <a:lvl5pPr marL="2057400" indent="-228600" algn="l" rtl="0" fontAlgn="base">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US" sz="4000" dirty="0">
                <a:latin typeface="Calibri"/>
                <a:cs typeface="Calibri"/>
              </a:rPr>
              <a:t>1. Standardization</a:t>
            </a:r>
          </a:p>
          <a:p>
            <a:pPr lvl="1" indent="-473414">
              <a:buSzPct val="90000"/>
            </a:pPr>
            <a:r>
              <a:rPr lang="en-US" sz="3000" dirty="0">
                <a:latin typeface="Calibri"/>
                <a:cs typeface="Calibri"/>
              </a:rPr>
              <a:t>Mapping through standards</a:t>
            </a:r>
            <a:br>
              <a:rPr lang="en-US" sz="3000" dirty="0">
                <a:latin typeface="Calibri"/>
                <a:cs typeface="Calibri"/>
              </a:rPr>
            </a:br>
            <a:endParaRPr lang="en-US" sz="4000" dirty="0">
              <a:latin typeface="Calibri"/>
              <a:cs typeface="Calibri"/>
            </a:endParaRPr>
          </a:p>
          <a:p>
            <a:pPr marL="0" indent="0">
              <a:buNone/>
            </a:pPr>
            <a:r>
              <a:rPr lang="en-US" sz="4000" dirty="0">
                <a:latin typeface="Calibri"/>
                <a:cs typeface="Calibri"/>
              </a:rPr>
              <a:t>2. Mapping</a:t>
            </a:r>
          </a:p>
          <a:p>
            <a:pPr lvl="1" indent="-473414">
              <a:buSzPct val="90000"/>
            </a:pPr>
            <a:r>
              <a:rPr lang="en-US" sz="3000" dirty="0">
                <a:latin typeface="Calibri"/>
                <a:cs typeface="Calibri"/>
              </a:rPr>
              <a:t>Direct mapping</a:t>
            </a:r>
          </a:p>
          <a:p>
            <a:pPr marL="0" indent="0">
              <a:buNone/>
            </a:pPr>
            <a:endParaRPr lang="en-US" sz="4000" dirty="0">
              <a:latin typeface="Calibri"/>
              <a:cs typeface="Calibri"/>
            </a:endParaRPr>
          </a:p>
          <a:p>
            <a:pPr marL="0" indent="0">
              <a:buNone/>
            </a:pPr>
            <a:r>
              <a:rPr lang="en-US" sz="4000" dirty="0">
                <a:latin typeface="Calibri"/>
                <a:cs typeface="Calibri"/>
              </a:rPr>
              <a:t>3. Ontologies</a:t>
            </a:r>
          </a:p>
          <a:p>
            <a:pPr lvl="1" indent="-473414">
              <a:buSzPct val="90000"/>
            </a:pPr>
            <a:r>
              <a:rPr lang="en-US" sz="3000" dirty="0">
                <a:latin typeface="Calibri"/>
                <a:cs typeface="Calibri"/>
              </a:rPr>
              <a:t>Mediated mapping</a:t>
            </a:r>
          </a:p>
          <a:p>
            <a:pPr marL="0" indent="0">
              <a:buNone/>
            </a:pPr>
            <a:endParaRPr lang="en-US" sz="4000" dirty="0">
              <a:latin typeface="Calibri"/>
              <a:cs typeface="Calibri"/>
            </a:endParaRPr>
          </a:p>
        </p:txBody>
      </p:sp>
      <p:sp>
        <p:nvSpPr>
          <p:cNvPr id="2" name="Title 1"/>
          <p:cNvSpPr>
            <a:spLocks noGrp="1"/>
          </p:cNvSpPr>
          <p:nvPr>
            <p:ph type="title"/>
          </p:nvPr>
        </p:nvSpPr>
        <p:spPr/>
        <p:txBody>
          <a:bodyPr/>
          <a:lstStyle/>
          <a:p>
            <a:r>
              <a:rPr lang="fr-FR" dirty="0" err="1"/>
              <a:t>Mapping</a:t>
            </a:r>
            <a:r>
              <a:rPr lang="fr-FR" dirty="0"/>
              <a:t>: </a:t>
            </a:r>
            <a:r>
              <a:rPr lang="fr-FR" dirty="0" err="1"/>
              <a:t>Three</a:t>
            </a:r>
            <a:r>
              <a:rPr lang="fr-FR" dirty="0"/>
              <a:t> </a:t>
            </a:r>
            <a:r>
              <a:rPr lang="fr-FR" dirty="0" err="1"/>
              <a:t>Approaches</a:t>
            </a:r>
            <a:endParaRPr lang="fr-FR" dirty="0"/>
          </a:p>
        </p:txBody>
      </p:sp>
      <p:sp>
        <p:nvSpPr>
          <p:cNvPr id="4" name="Footer Placeholder 3"/>
          <p:cNvSpPr>
            <a:spLocks noGrp="1"/>
          </p:cNvSpPr>
          <p:nvPr>
            <p:ph type="ftr" sz="quarter" idx="10"/>
          </p:nvPr>
        </p:nvSpPr>
        <p:spPr/>
        <p:txBody>
          <a:bodyPr/>
          <a:lstStyle/>
          <a:p>
            <a:r>
              <a:rPr lang="fr-CH">
                <a:latin typeface="Calibri"/>
                <a:cs typeface="Calibri"/>
              </a:rPr>
              <a:t>©2023, Karl Aberer, EPFL-IC, Laboratoire de systèmes d'informations répartis </a:t>
            </a:r>
            <a:endParaRPr lang="en-GB" dirty="0">
              <a:latin typeface="Calibri"/>
              <a:cs typeface="Calibri"/>
            </a:endParaRPr>
          </a:p>
        </p:txBody>
      </p:sp>
      <p:sp>
        <p:nvSpPr>
          <p:cNvPr id="7" name="Oval 6"/>
          <p:cNvSpPr/>
          <p:nvPr/>
        </p:nvSpPr>
        <p:spPr>
          <a:xfrm>
            <a:off x="6676454"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8" name="Oval 7"/>
          <p:cNvSpPr/>
          <p:nvPr/>
        </p:nvSpPr>
        <p:spPr>
          <a:xfrm>
            <a:off x="9222373"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9" name="Can 8"/>
          <p:cNvSpPr/>
          <p:nvPr/>
        </p:nvSpPr>
        <p:spPr>
          <a:xfrm>
            <a:off x="7183030"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0" name="Can 9"/>
          <p:cNvSpPr/>
          <p:nvPr/>
        </p:nvSpPr>
        <p:spPr>
          <a:xfrm>
            <a:off x="9754329"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1" name="Oval 10"/>
          <p:cNvSpPr/>
          <p:nvPr/>
        </p:nvSpPr>
        <p:spPr>
          <a:xfrm>
            <a:off x="7949414" y="5738359"/>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sz="2500" dirty="0">
                <a:latin typeface="Calibri"/>
                <a:cs typeface="Calibri"/>
              </a:rPr>
              <a:t>FIBO</a:t>
            </a:r>
            <a:endParaRPr lang="en-US" sz="1700" dirty="0">
              <a:latin typeface="Calibri"/>
              <a:cs typeface="Calibri"/>
            </a:endParaRPr>
          </a:p>
        </p:txBody>
      </p:sp>
      <p:sp>
        <p:nvSpPr>
          <p:cNvPr id="12" name="Can 11"/>
          <p:cNvSpPr/>
          <p:nvPr/>
        </p:nvSpPr>
        <p:spPr>
          <a:xfrm>
            <a:off x="7347837" y="678653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3" name="Can 12"/>
          <p:cNvSpPr/>
          <p:nvPr/>
        </p:nvSpPr>
        <p:spPr>
          <a:xfrm>
            <a:off x="9619618" y="678653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4" name="Can 13"/>
          <p:cNvSpPr/>
          <p:nvPr/>
        </p:nvSpPr>
        <p:spPr>
          <a:xfrm>
            <a:off x="7248745" y="4853475"/>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5" name="Can 14"/>
          <p:cNvSpPr/>
          <p:nvPr/>
        </p:nvSpPr>
        <p:spPr>
          <a:xfrm>
            <a:off x="9501283" y="4871036"/>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cxnSp>
        <p:nvCxnSpPr>
          <p:cNvPr id="16" name="Straight Arrow Connector 15"/>
          <p:cNvCxnSpPr>
            <a:stCxn id="7" idx="6"/>
            <a:endCxn id="8" idx="2"/>
          </p:cNvCxnSpPr>
          <p:nvPr/>
        </p:nvCxnSpPr>
        <p:spPr>
          <a:xfrm>
            <a:off x="8445626" y="2719035"/>
            <a:ext cx="776748" cy="0"/>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13" idx="2"/>
          </p:cNvCxnSpPr>
          <p:nvPr/>
        </p:nvCxnSpPr>
        <p:spPr>
          <a:xfrm flipV="1">
            <a:off x="8147402" y="7062999"/>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8029067" y="5141226"/>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7" idx="4"/>
            <a:endCxn id="9" idx="1"/>
          </p:cNvCxnSpPr>
          <p:nvPr/>
        </p:nvCxnSpPr>
        <p:spPr>
          <a:xfrm>
            <a:off x="7561040" y="3147205"/>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0132342" y="3142056"/>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2" idx="1"/>
            <a:endCxn id="11" idx="3"/>
          </p:cNvCxnSpPr>
          <p:nvPr/>
        </p:nvCxnSpPr>
        <p:spPr>
          <a:xfrm flipV="1">
            <a:off x="7747621" y="6469288"/>
            <a:ext cx="46088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1"/>
            <a:endCxn id="11" idx="5"/>
          </p:cNvCxnSpPr>
          <p:nvPr/>
        </p:nvCxnSpPr>
        <p:spPr>
          <a:xfrm flipH="1" flipV="1">
            <a:off x="9459499" y="6469288"/>
            <a:ext cx="55990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3549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4.2.1 Representation of Semantics</a:t>
            </a:r>
          </a:p>
        </p:txBody>
      </p:sp>
      <p:sp>
        <p:nvSpPr>
          <p:cNvPr id="3" name="Content Placeholder 2"/>
          <p:cNvSpPr>
            <a:spLocks noGrp="1"/>
          </p:cNvSpPr>
          <p:nvPr>
            <p:ph idx="1"/>
          </p:nvPr>
        </p:nvSpPr>
        <p:spPr/>
        <p:txBody>
          <a:bodyPr/>
          <a:lstStyle/>
          <a:p>
            <a:endParaRPr lang="en-US" dirty="0"/>
          </a:p>
          <a:p>
            <a:r>
              <a:rPr lang="en-US" dirty="0"/>
              <a:t>Information retrieval and data mining aim at extracting and using semantics that is implicitly represented in documents and data</a:t>
            </a:r>
          </a:p>
          <a:p>
            <a:endParaRPr lang="en-US" dirty="0"/>
          </a:p>
          <a:p>
            <a:r>
              <a:rPr lang="en-US" dirty="0"/>
              <a:t>Alternatively, semantics can, and is, also explicitly represented and manipulated ☞ knowledge representation</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76363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3"/>
          <p:cNvSpPr>
            <a:spLocks noGrp="1"/>
          </p:cNvSpPr>
          <p:nvPr>
            <p:ph type="ftr" sz="quarter" idx="10"/>
          </p:nvPr>
        </p:nvSpPr>
        <p:spPr/>
        <p:txBody>
          <a:bodyPr/>
          <a:lstStyle/>
          <a:p>
            <a:r>
              <a:rPr lang="fr-CH"/>
              <a:t>©2023, Karl Aberer, EPFL-IC, Laboratoire de systèmes d'informations répartis </a:t>
            </a:r>
            <a:endParaRPr lang="en-GB"/>
          </a:p>
        </p:txBody>
      </p:sp>
      <p:sp>
        <p:nvSpPr>
          <p:cNvPr id="244738" name="Rectangle 2"/>
          <p:cNvSpPr>
            <a:spLocks noGrp="1" noChangeArrowheads="1"/>
          </p:cNvSpPr>
          <p:nvPr>
            <p:ph type="title"/>
          </p:nvPr>
        </p:nvSpPr>
        <p:spPr/>
        <p:txBody>
          <a:bodyPr/>
          <a:lstStyle/>
          <a:p>
            <a:r>
              <a:rPr lang="en-US" dirty="0"/>
              <a:t>Direct Schema Mapping</a:t>
            </a:r>
          </a:p>
        </p:txBody>
      </p:sp>
      <p:sp>
        <p:nvSpPr>
          <p:cNvPr id="244739" name="Rectangle 3"/>
          <p:cNvSpPr>
            <a:spLocks noGrp="1" noChangeArrowheads="1"/>
          </p:cNvSpPr>
          <p:nvPr>
            <p:ph type="body" idx="1"/>
          </p:nvPr>
        </p:nvSpPr>
        <p:spPr>
          <a:xfrm>
            <a:off x="233048" y="1549485"/>
            <a:ext cx="10790331" cy="2161943"/>
          </a:xfrm>
        </p:spPr>
        <p:txBody>
          <a:bodyPr/>
          <a:lstStyle/>
          <a:p>
            <a:r>
              <a:rPr lang="en-US" dirty="0"/>
              <a:t>Assume all data represented in canonical data model (e.g. relational)</a:t>
            </a:r>
          </a:p>
          <a:p>
            <a:pPr lvl="1"/>
            <a:r>
              <a:rPr lang="en-US" dirty="0"/>
              <a:t>detect correspondences (schema matching)</a:t>
            </a:r>
          </a:p>
          <a:p>
            <a:pPr lvl="1"/>
            <a:r>
              <a:rPr lang="en-US" dirty="0"/>
              <a:t>resolve conflicts</a:t>
            </a:r>
          </a:p>
          <a:p>
            <a:pPr lvl="1"/>
            <a:r>
              <a:rPr lang="en-US" dirty="0"/>
              <a:t>integrate schemas (schema mapping)</a:t>
            </a:r>
          </a:p>
          <a:p>
            <a:r>
              <a:rPr lang="en-US" dirty="0"/>
              <a:t>Mappings are frequently expressed as queries (e.g. SQL Query)</a:t>
            </a:r>
          </a:p>
        </p:txBody>
      </p:sp>
    </p:spTree>
    <p:extLst>
      <p:ext uri="{BB962C8B-B14F-4D97-AF65-F5344CB8AC3E}">
        <p14:creationId xmlns:p14="http://schemas.microsoft.com/office/powerpoint/2010/main" val="1277418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Schema</a:t>
            </a:r>
            <a:r>
              <a:rPr lang="fr-FR" dirty="0"/>
              <a:t> </a:t>
            </a:r>
            <a:r>
              <a:rPr lang="fr-FR" dirty="0" err="1"/>
              <a:t>Matching</a:t>
            </a:r>
            <a:r>
              <a:rPr lang="fr-FR" dirty="0"/>
              <a:t> Tools</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700949" y="1548711"/>
            <a:ext cx="9354790" cy="5843695"/>
          </a:xfrm>
          <a:prstGeom prst="rect">
            <a:avLst/>
          </a:prstGeom>
        </p:spPr>
      </p:pic>
    </p:spTree>
    <p:extLst>
      <p:ext uri="{BB962C8B-B14F-4D97-AF65-F5344CB8AC3E}">
        <p14:creationId xmlns:p14="http://schemas.microsoft.com/office/powerpoint/2010/main" val="916746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1609A-FD7B-A1DF-A9E0-5807B71362B9}"/>
              </a:ext>
            </a:extLst>
          </p:cNvPr>
          <p:cNvSpPr>
            <a:spLocks noGrp="1"/>
          </p:cNvSpPr>
          <p:nvPr>
            <p:ph type="title"/>
          </p:nvPr>
        </p:nvSpPr>
        <p:spPr/>
        <p:txBody>
          <a:bodyPr/>
          <a:lstStyle/>
          <a:p>
            <a:r>
              <a:rPr lang="en-CH" dirty="0"/>
              <a:t>Matching with LLMs</a:t>
            </a:r>
          </a:p>
        </p:txBody>
      </p:sp>
      <p:sp>
        <p:nvSpPr>
          <p:cNvPr id="3" name="Content Placeholder 2">
            <a:extLst>
              <a:ext uri="{FF2B5EF4-FFF2-40B4-BE49-F238E27FC236}">
                <a16:creationId xmlns:a16="http://schemas.microsoft.com/office/drawing/2014/main" id="{D25E13A3-0974-8B27-E1CE-41209A70D0C2}"/>
              </a:ext>
            </a:extLst>
          </p:cNvPr>
          <p:cNvSpPr>
            <a:spLocks noGrp="1"/>
          </p:cNvSpPr>
          <p:nvPr>
            <p:ph idx="1"/>
          </p:nvPr>
        </p:nvSpPr>
        <p:spPr/>
        <p:txBody>
          <a:bodyPr/>
          <a:lstStyle/>
          <a:p>
            <a:r>
              <a:rPr lang="en-CH" dirty="0"/>
              <a:t>It is possible to generate schema transformation code with GPT</a:t>
            </a:r>
          </a:p>
          <a:p>
            <a:endParaRPr lang="en-CH" dirty="0"/>
          </a:p>
          <a:p>
            <a:endParaRPr lang="en-CH" dirty="0"/>
          </a:p>
        </p:txBody>
      </p:sp>
      <p:sp>
        <p:nvSpPr>
          <p:cNvPr id="4" name="Footer Placeholder 3">
            <a:extLst>
              <a:ext uri="{FF2B5EF4-FFF2-40B4-BE49-F238E27FC236}">
                <a16:creationId xmlns:a16="http://schemas.microsoft.com/office/drawing/2014/main" id="{6B452769-929C-AB2F-5C38-B783C5BBA1EA}"/>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6" name="Picture 5" descr="A screenshot of a computer&#10;&#10;Description automatically generated">
            <a:extLst>
              <a:ext uri="{FF2B5EF4-FFF2-40B4-BE49-F238E27FC236}">
                <a16:creationId xmlns:a16="http://schemas.microsoft.com/office/drawing/2014/main" id="{3796AD2B-592A-847D-B613-D01C9DCCD3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015" y="2880692"/>
            <a:ext cx="7772400" cy="175170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D939F03-5F54-0C64-E8DE-41E9D170F5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31" y="5472980"/>
            <a:ext cx="7772400" cy="1683327"/>
          </a:xfrm>
          <a:prstGeom prst="rect">
            <a:avLst/>
          </a:prstGeom>
        </p:spPr>
      </p:pic>
      <p:sp>
        <p:nvSpPr>
          <p:cNvPr id="9" name="Down Arrow 8">
            <a:extLst>
              <a:ext uri="{FF2B5EF4-FFF2-40B4-BE49-F238E27FC236}">
                <a16:creationId xmlns:a16="http://schemas.microsoft.com/office/drawing/2014/main" id="{D17C39C8-AAC5-CABA-087C-02CD534B7055}"/>
              </a:ext>
            </a:extLst>
          </p:cNvPr>
          <p:cNvSpPr/>
          <p:nvPr/>
        </p:nvSpPr>
        <p:spPr bwMode="auto">
          <a:xfrm>
            <a:off x="4009251" y="4632401"/>
            <a:ext cx="415980" cy="696563"/>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CH" sz="1200" b="0" i="0" u="none" strike="noStrike" cap="none" normalizeH="0" baseline="0">
              <a:ln>
                <a:noFill/>
              </a:ln>
              <a:solidFill>
                <a:schemeClr val="tx2"/>
              </a:solidFill>
              <a:effectLst/>
              <a:latin typeface="Tempus Sans ITC" pitchFamily="82" charset="0"/>
            </a:endParaRPr>
          </a:p>
        </p:txBody>
      </p:sp>
      <p:sp>
        <p:nvSpPr>
          <p:cNvPr id="10" name="TextBox 9">
            <a:extLst>
              <a:ext uri="{FF2B5EF4-FFF2-40B4-BE49-F238E27FC236}">
                <a16:creationId xmlns:a16="http://schemas.microsoft.com/office/drawing/2014/main" id="{B433BA3F-A2BA-D914-B130-2BDC105FE0A9}"/>
              </a:ext>
            </a:extLst>
          </p:cNvPr>
          <p:cNvSpPr txBox="1"/>
          <p:nvPr/>
        </p:nvSpPr>
        <p:spPr>
          <a:xfrm>
            <a:off x="5197975" y="4129026"/>
            <a:ext cx="6286273" cy="2631490"/>
          </a:xfrm>
          <a:prstGeom prst="rect">
            <a:avLst/>
          </a:prstGeom>
          <a:solidFill>
            <a:schemeClr val="bg1"/>
          </a:solidFill>
        </p:spPr>
        <p:txBody>
          <a:bodyPr wrap="none" rtlCol="0">
            <a:spAutoFit/>
          </a:bodyPr>
          <a:lstStyle/>
          <a:p>
            <a:pPr algn="l"/>
            <a:r>
              <a:rPr lang="en-GB" dirty="0">
                <a:latin typeface="Calibri" panose="020F0502020204030204" pitchFamily="34" charset="0"/>
                <a:cs typeface="Calibri" panose="020F0502020204030204" pitchFamily="34" charset="0"/>
              </a:rPr>
              <a:t>I have two datasets describing cyber-attacks.</a:t>
            </a:r>
          </a:p>
          <a:p>
            <a:pPr algn="l"/>
            <a:endParaRPr lang="en-GB" dirty="0">
              <a:latin typeface="Calibri" panose="020F0502020204030204" pitchFamily="34" charset="0"/>
              <a:cs typeface="Calibri" panose="020F0502020204030204" pitchFamily="34" charset="0"/>
            </a:endParaRPr>
          </a:p>
          <a:p>
            <a:pPr algn="l"/>
            <a:r>
              <a:rPr lang="en-GB" dirty="0">
                <a:latin typeface="Calibri" panose="020F0502020204030204" pitchFamily="34" charset="0"/>
                <a:cs typeface="Calibri" panose="020F0502020204030204" pitchFamily="34" charset="0"/>
              </a:rPr>
              <a:t>The first is structured as follows (attribute names and 3 samples)</a:t>
            </a:r>
          </a:p>
          <a:p>
            <a:pPr algn="l"/>
            <a:endParaRPr lang="en-GB" dirty="0">
              <a:latin typeface="Calibri" panose="020F0502020204030204" pitchFamily="34" charset="0"/>
              <a:cs typeface="Calibri" panose="020F0502020204030204" pitchFamily="34" charset="0"/>
            </a:endParaRPr>
          </a:p>
          <a:p>
            <a:pPr algn="l"/>
            <a:r>
              <a:rPr lang="en-GB" dirty="0">
                <a:latin typeface="Calibri" panose="020F0502020204030204" pitchFamily="34" charset="0"/>
                <a:cs typeface="Calibri" panose="020F0502020204030204" pitchFamily="34" charset="0"/>
              </a:rPr>
              <a:t>… give here the head of the table …</a:t>
            </a:r>
          </a:p>
          <a:p>
            <a:pPr algn="l"/>
            <a:endParaRPr lang="en-GB" dirty="0">
              <a:latin typeface="Calibri" panose="020F0502020204030204" pitchFamily="34" charset="0"/>
              <a:cs typeface="Calibri" panose="020F0502020204030204" pitchFamily="34" charset="0"/>
            </a:endParaRPr>
          </a:p>
          <a:p>
            <a:pPr algn="l"/>
            <a:r>
              <a:rPr lang="en-GB" dirty="0">
                <a:latin typeface="Calibri" panose="020F0502020204030204" pitchFamily="34" charset="0"/>
                <a:cs typeface="Calibri" panose="020F0502020204030204" pitchFamily="34" charset="0"/>
              </a:rPr>
              <a:t>The second has the following format</a:t>
            </a:r>
          </a:p>
          <a:p>
            <a:pPr algn="l"/>
            <a:endParaRPr lang="en-GB" dirty="0">
              <a:latin typeface="Calibri" panose="020F0502020204030204" pitchFamily="34" charset="0"/>
              <a:cs typeface="Calibri" panose="020F0502020204030204" pitchFamily="34" charset="0"/>
            </a:endParaRPr>
          </a:p>
          <a:p>
            <a:pPr algn="l"/>
            <a:r>
              <a:rPr lang="en-GB" dirty="0">
                <a:latin typeface="Calibri" panose="020F0502020204030204" pitchFamily="34" charset="0"/>
                <a:cs typeface="Calibri" panose="020F0502020204030204" pitchFamily="34" charset="0"/>
              </a:rPr>
              <a:t>… give here the head of the table …</a:t>
            </a:r>
          </a:p>
          <a:p>
            <a:pPr algn="l"/>
            <a:endParaRPr lang="en-GB" dirty="0">
              <a:latin typeface="Calibri" panose="020F0502020204030204" pitchFamily="34" charset="0"/>
              <a:cs typeface="Calibri" panose="020F0502020204030204" pitchFamily="34" charset="0"/>
            </a:endParaRPr>
          </a:p>
          <a:p>
            <a:pPr algn="l"/>
            <a:r>
              <a:rPr lang="en-GB" dirty="0">
                <a:latin typeface="Calibri" panose="020F0502020204030204" pitchFamily="34" charset="0"/>
                <a:cs typeface="Calibri" panose="020F0502020204030204" pitchFamily="34" charset="0"/>
              </a:rPr>
              <a:t>Provide a python code that transforms the first format into the second format.</a:t>
            </a:r>
            <a:endParaRPr lang="en-CH"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A7E0D29-2C3A-BE7F-2034-C79E02490EF9}"/>
              </a:ext>
            </a:extLst>
          </p:cNvPr>
          <p:cNvSpPr txBox="1"/>
          <p:nvPr/>
        </p:nvSpPr>
        <p:spPr>
          <a:xfrm>
            <a:off x="909393" y="4891108"/>
            <a:ext cx="2931507" cy="323165"/>
          </a:xfrm>
          <a:prstGeom prst="rect">
            <a:avLst/>
          </a:prstGeom>
          <a:noFill/>
        </p:spPr>
        <p:txBody>
          <a:bodyPr wrap="none" rtlCol="0">
            <a:spAutoFit/>
          </a:bodyPr>
          <a:lstStyle/>
          <a:p>
            <a:r>
              <a:rPr lang="en-CH" dirty="0">
                <a:latin typeface="Calibri" panose="020F0502020204030204" pitchFamily="34" charset="0"/>
                <a:cs typeface="Calibri" panose="020F0502020204030204" pitchFamily="34" charset="0"/>
              </a:rPr>
              <a:t>Code properly working on first run!</a:t>
            </a:r>
          </a:p>
        </p:txBody>
      </p:sp>
    </p:spTree>
    <p:extLst>
      <p:ext uri="{BB962C8B-B14F-4D97-AF65-F5344CB8AC3E}">
        <p14:creationId xmlns:p14="http://schemas.microsoft.com/office/powerpoint/2010/main" val="2098746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Oval 14"/>
          <p:cNvSpPr>
            <a:spLocks noChangeArrowheads="1"/>
          </p:cNvSpPr>
          <p:nvPr/>
        </p:nvSpPr>
        <p:spPr bwMode="auto">
          <a:xfrm>
            <a:off x="8272176" y="2657395"/>
            <a:ext cx="2058247" cy="830448"/>
          </a:xfrm>
          <a:prstGeom prst="ellipse">
            <a:avLst/>
          </a:prstGeom>
          <a:solidFill>
            <a:srgbClr val="00FF00"/>
          </a:solidFill>
          <a:ln w="9525" algn="ctr">
            <a:solidFill>
              <a:schemeClr val="tx1"/>
            </a:solidFill>
            <a:round/>
            <a:headEnd/>
            <a:tailEnd/>
          </a:ln>
        </p:spPr>
        <p:txBody>
          <a:bodyPr wrap="none" lIns="107986" tIns="53993" rIns="107986" bIns="53993" anchor="ctr"/>
          <a:lstStyle/>
          <a:p>
            <a:r>
              <a:rPr lang="en-US" b="1">
                <a:latin typeface="Calibri" charset="0"/>
                <a:ea typeface="Calibri" charset="0"/>
                <a:cs typeface="Calibri" charset="0"/>
              </a:rPr>
              <a:t>Fish</a:t>
            </a:r>
          </a:p>
        </p:txBody>
      </p:sp>
      <p:sp>
        <p:nvSpPr>
          <p:cNvPr id="11268" name="Rectangle 18"/>
          <p:cNvSpPr>
            <a:spLocks noChangeArrowheads="1"/>
          </p:cNvSpPr>
          <p:nvPr/>
        </p:nvSpPr>
        <p:spPr bwMode="auto">
          <a:xfrm>
            <a:off x="7711210" y="5748312"/>
            <a:ext cx="3180178" cy="892777"/>
          </a:xfrm>
          <a:prstGeom prst="rect">
            <a:avLst/>
          </a:prstGeom>
          <a:solidFill>
            <a:srgbClr val="00FF00"/>
          </a:solid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1269" name="Rectangle 12"/>
          <p:cNvSpPr>
            <a:spLocks noChangeArrowheads="1"/>
          </p:cNvSpPr>
          <p:nvPr/>
        </p:nvSpPr>
        <p:spPr bwMode="auto">
          <a:xfrm>
            <a:off x="695012" y="5518853"/>
            <a:ext cx="3460659" cy="1116430"/>
          </a:xfrm>
          <a:prstGeom prst="rect">
            <a:avLst/>
          </a:prstGeom>
          <a:solidFill>
            <a:schemeClr val="hlink"/>
          </a:solid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1270" name="Oval 13"/>
          <p:cNvSpPr>
            <a:spLocks noChangeArrowheads="1"/>
          </p:cNvSpPr>
          <p:nvPr/>
        </p:nvSpPr>
        <p:spPr bwMode="auto">
          <a:xfrm>
            <a:off x="1629275" y="2076262"/>
            <a:ext cx="2058247" cy="830449"/>
          </a:xfrm>
          <a:prstGeom prst="ellipse">
            <a:avLst/>
          </a:prstGeom>
          <a:solidFill>
            <a:schemeClr val="hlink"/>
          </a:solidFill>
          <a:ln w="9525" algn="ctr">
            <a:solidFill>
              <a:schemeClr val="tx1"/>
            </a:solidFill>
            <a:round/>
            <a:headEnd/>
            <a:tailEnd/>
          </a:ln>
        </p:spPr>
        <p:txBody>
          <a:bodyPr wrap="none" lIns="107986" tIns="53993" rIns="107986" bIns="53993" anchor="ctr"/>
          <a:lstStyle/>
          <a:p>
            <a:r>
              <a:rPr lang="en-US" b="1">
                <a:latin typeface="Calibri" charset="0"/>
                <a:ea typeface="Calibri" charset="0"/>
                <a:cs typeface="Calibri" charset="0"/>
              </a:rPr>
              <a:t>Organism</a:t>
            </a:r>
          </a:p>
        </p:txBody>
      </p:sp>
      <p:sp>
        <p:nvSpPr>
          <p:cNvPr id="11271" name="Rectangle 2"/>
          <p:cNvSpPr>
            <a:spLocks noGrp="1" noChangeArrowheads="1"/>
          </p:cNvSpPr>
          <p:nvPr>
            <p:ph type="title"/>
          </p:nvPr>
        </p:nvSpPr>
        <p:spPr/>
        <p:txBody>
          <a:bodyPr/>
          <a:lstStyle/>
          <a:p>
            <a:pPr eaLnBrk="1" hangingPunct="1"/>
            <a:r>
              <a:rPr lang="en-US"/>
              <a:t>Mediated Mappings</a:t>
            </a:r>
          </a:p>
        </p:txBody>
      </p:sp>
      <p:sp>
        <p:nvSpPr>
          <p:cNvPr id="11272" name="AutoShape 6"/>
          <p:cNvSpPr>
            <a:spLocks noChangeArrowheads="1"/>
          </p:cNvSpPr>
          <p:nvPr/>
        </p:nvSpPr>
        <p:spPr bwMode="auto">
          <a:xfrm>
            <a:off x="525905" y="4459450"/>
            <a:ext cx="4196927" cy="3260663"/>
          </a:xfrm>
          <a:prstGeom prst="roundRect">
            <a:avLst>
              <a:gd name="adj" fmla="val 8481"/>
            </a:avLst>
          </a:prstGeom>
          <a:noFill/>
          <a:ln w="9525">
            <a:solidFill>
              <a:schemeClr val="tx1"/>
            </a:solidFill>
            <a:round/>
            <a:headEnd/>
            <a:tailEnd/>
          </a:ln>
        </p:spPr>
        <p:txBody>
          <a:bodyPr lIns="107986" tIns="53993" rIns="107986" bIns="53993">
            <a:spAutoFit/>
          </a:bodyPr>
          <a:lstStyle/>
          <a:p>
            <a:pPr algn="l"/>
            <a:r>
              <a:rPr lang="en-GB" b="1">
                <a:solidFill>
                  <a:schemeClr val="tx1"/>
                </a:solidFill>
                <a:latin typeface="Calibri" charset="0"/>
                <a:ea typeface="Calibri" charset="0"/>
                <a:cs typeface="Calibri" charset="0"/>
              </a:rPr>
              <a:t>http://www.bio.com/SP.xml:</a:t>
            </a:r>
          </a:p>
          <a:p>
            <a:pPr algn="l"/>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SP_entry</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ID</a:t>
            </a:r>
            <a:r>
              <a:rPr lang="en-GB" b="1">
                <a:solidFill>
                  <a:schemeClr val="tx1"/>
                </a:solidFill>
                <a:latin typeface="Calibri" charset="0"/>
                <a:ea typeface="Calibri" charset="0"/>
                <a:cs typeface="Calibri" charset="0"/>
              </a:rPr>
              <a:t>&gt;CBPH_LOPAM&lt;/</a:t>
            </a:r>
            <a:r>
              <a:rPr lang="fr-CH" b="1">
                <a:solidFill>
                  <a:schemeClr val="tx1"/>
                </a:solidFill>
                <a:latin typeface="Calibri" charset="0"/>
                <a:ea typeface="Calibri" charset="0"/>
                <a:cs typeface="Calibri" charset="0"/>
              </a:rPr>
              <a:t>ID</a:t>
            </a:r>
            <a:r>
              <a:rPr lang="en-GB" b="1">
                <a:solidFill>
                  <a:schemeClr val="tx1"/>
                </a:solidFill>
                <a:latin typeface="Calibri" charset="0"/>
                <a:ea typeface="Calibri" charset="0"/>
                <a:cs typeface="Calibri" charset="0"/>
              </a:rPr>
              <a:t>&gt;</a:t>
            </a:r>
            <a:endParaRPr lang="fr-CH" b="1">
              <a:solidFill>
                <a:schemeClr val="tx1"/>
              </a:solidFill>
              <a:latin typeface="Calibri" charset="0"/>
              <a:ea typeface="Calibri" charset="0"/>
              <a:cs typeface="Calibri" charset="0"/>
            </a:endParaRPr>
          </a:p>
          <a:p>
            <a:pPr algn="l"/>
            <a:r>
              <a:rPr lang="fr-CH" b="1">
                <a:solidFill>
                  <a:schemeClr val="tx1"/>
                </a:solidFill>
                <a:latin typeface="Calibri" charset="0"/>
                <a:ea typeface="Calibri" charset="0"/>
                <a:cs typeface="Calibri" charset="0"/>
              </a:rPr>
              <a:t>  &lt;Authors&gt;Roth&lt;/Authors&gt;</a:t>
            </a:r>
            <a:endParaRPr lang="en-GB" b="1">
              <a:solidFill>
                <a:schemeClr val="tx1"/>
              </a:solidFill>
              <a:latin typeface="Calibri" charset="0"/>
              <a:ea typeface="Calibri" charset="0"/>
              <a:cs typeface="Calibri" charset="0"/>
            </a:endParaRP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Organism</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Lophius americanus </a:t>
            </a:r>
            <a:r>
              <a:rPr lang="fr-CH" b="1">
                <a:solidFill>
                  <a:schemeClr val="tx1"/>
                </a:solidFill>
                <a:latin typeface="Calibri" charset="0"/>
                <a:ea typeface="Calibri" charset="0"/>
                <a:cs typeface="Calibri" charset="0"/>
              </a:rPr>
              <a:t>    </a:t>
            </a:r>
            <a:br>
              <a:rPr lang="fr-CH" b="1">
                <a:solidFill>
                  <a:schemeClr val="tx1"/>
                </a:solidFill>
                <a:latin typeface="Calibri" charset="0"/>
                <a:ea typeface="Calibri" charset="0"/>
                <a:cs typeface="Calibri" charset="0"/>
              </a:rPr>
            </a:br>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(American goosefish) </a:t>
            </a:r>
            <a:r>
              <a:rPr lang="fr-CH" b="1">
                <a:solidFill>
                  <a:schemeClr val="tx1"/>
                </a:solidFill>
                <a:latin typeface="Calibri" charset="0"/>
                <a:ea typeface="Calibri" charset="0"/>
                <a:cs typeface="Calibri" charset="0"/>
              </a:rPr>
              <a:t> </a:t>
            </a:r>
            <a:br>
              <a:rPr lang="fr-CH" b="1">
                <a:solidFill>
                  <a:schemeClr val="tx1"/>
                </a:solidFill>
                <a:latin typeface="Calibri" charset="0"/>
                <a:ea typeface="Calibri" charset="0"/>
                <a:cs typeface="Calibri" charset="0"/>
              </a:rPr>
            </a:br>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(Anglerfish).</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Organism</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Sequence</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MKQICSIVLL </a:t>
            </a:r>
            <a:r>
              <a:rPr lang="fr-CH" b="1">
                <a:solidFill>
                  <a:schemeClr val="tx1"/>
                </a:solidFill>
                <a:latin typeface="Calibri" charset="0"/>
                <a:ea typeface="Calibri" charset="0"/>
                <a:cs typeface="Calibri" charset="0"/>
              </a:rPr>
              <a:t>…</a:t>
            </a:r>
            <a:endParaRPr lang="en-GB" b="1">
              <a:solidFill>
                <a:schemeClr val="tx1"/>
              </a:solidFill>
              <a:latin typeface="Calibri" charset="0"/>
              <a:ea typeface="Calibri" charset="0"/>
              <a:cs typeface="Calibri" charset="0"/>
            </a:endParaRP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Sequence</a:t>
            </a:r>
            <a:r>
              <a:rPr lang="en-GB" b="1">
                <a:solidFill>
                  <a:schemeClr val="tx1"/>
                </a:solidFill>
                <a:latin typeface="Calibri" charset="0"/>
                <a:ea typeface="Calibri" charset="0"/>
                <a:cs typeface="Calibri" charset="0"/>
              </a:rPr>
              <a:t>&gt;</a:t>
            </a:r>
          </a:p>
          <a:p>
            <a:pPr algn="l"/>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SP_entry</a:t>
            </a:r>
            <a:r>
              <a:rPr lang="en-GB" b="1">
                <a:solidFill>
                  <a:schemeClr val="tx1"/>
                </a:solidFill>
                <a:latin typeface="Calibri" charset="0"/>
                <a:ea typeface="Calibri" charset="0"/>
                <a:cs typeface="Calibri" charset="0"/>
              </a:rPr>
              <a:t>&gt;</a:t>
            </a:r>
          </a:p>
        </p:txBody>
      </p:sp>
      <p:sp>
        <p:nvSpPr>
          <p:cNvPr id="11273" name="AutoShape 9"/>
          <p:cNvSpPr>
            <a:spLocks noChangeArrowheads="1"/>
          </p:cNvSpPr>
          <p:nvPr/>
        </p:nvSpPr>
        <p:spPr bwMode="auto">
          <a:xfrm>
            <a:off x="7467852" y="4477782"/>
            <a:ext cx="4085559" cy="3230583"/>
          </a:xfrm>
          <a:prstGeom prst="roundRect">
            <a:avLst>
              <a:gd name="adj" fmla="val 6917"/>
            </a:avLst>
          </a:prstGeom>
          <a:noFill/>
          <a:ln w="9525">
            <a:solidFill>
              <a:schemeClr val="tx1"/>
            </a:solidFill>
            <a:round/>
            <a:headEnd/>
            <a:tailEnd/>
          </a:ln>
        </p:spPr>
        <p:txBody>
          <a:bodyPr lIns="107986" tIns="53993" rIns="107986" bIns="53993">
            <a:spAutoFit/>
          </a:bodyPr>
          <a:lstStyle/>
          <a:p>
            <a:pPr algn="l"/>
            <a:r>
              <a:rPr lang="en-GB" b="1" dirty="0">
                <a:solidFill>
                  <a:schemeClr val="tx1"/>
                </a:solidFill>
                <a:latin typeface="Calibri" charset="0"/>
                <a:ea typeface="Calibri" charset="0"/>
                <a:cs typeface="Calibri" charset="0"/>
              </a:rPr>
              <a:t>http://</a:t>
            </a:r>
            <a:r>
              <a:rPr lang="en-GB" b="1" dirty="0" err="1">
                <a:solidFill>
                  <a:schemeClr val="tx1"/>
                </a:solidFill>
                <a:latin typeface="Calibri" charset="0"/>
                <a:ea typeface="Calibri" charset="0"/>
                <a:cs typeface="Calibri" charset="0"/>
              </a:rPr>
              <a:t>www.bio.com</a:t>
            </a:r>
            <a:r>
              <a:rPr lang="en-GB" b="1" dirty="0">
                <a:solidFill>
                  <a:schemeClr val="tx1"/>
                </a:solidFill>
                <a:latin typeface="Calibri" charset="0"/>
                <a:ea typeface="Calibri" charset="0"/>
                <a:cs typeface="Calibri" charset="0"/>
              </a:rPr>
              <a:t>/</a:t>
            </a:r>
            <a:r>
              <a:rPr lang="en-GB" b="1" dirty="0" err="1">
                <a:solidFill>
                  <a:schemeClr val="tx1"/>
                </a:solidFill>
                <a:latin typeface="Calibri" charset="0"/>
                <a:ea typeface="Calibri" charset="0"/>
                <a:cs typeface="Calibri" charset="0"/>
              </a:rPr>
              <a:t>EC.xml</a:t>
            </a:r>
            <a:r>
              <a:rPr lang="en-GB" b="1" dirty="0">
                <a:solidFill>
                  <a:schemeClr val="tx1"/>
                </a:solidFill>
                <a:latin typeface="Calibri" charset="0"/>
                <a:ea typeface="Calibri" charset="0"/>
                <a:cs typeface="Calibri" charset="0"/>
              </a:rPr>
              <a:t>:</a:t>
            </a:r>
          </a:p>
          <a:p>
            <a:pPr algn="l"/>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EC_entry</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ID</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LAJAFGI_5; VRT </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ID</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Species</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err="1">
                <a:solidFill>
                  <a:schemeClr val="tx1"/>
                </a:solidFill>
                <a:latin typeface="Calibri" charset="0"/>
                <a:ea typeface="Calibri" charset="0"/>
                <a:cs typeface="Calibri" charset="0"/>
              </a:rPr>
              <a:t>Lophius</a:t>
            </a:r>
            <a:r>
              <a:rPr lang="en-GB" b="1" dirty="0">
                <a:solidFill>
                  <a:schemeClr val="tx1"/>
                </a:solidFill>
                <a:latin typeface="Calibri" charset="0"/>
                <a:ea typeface="Calibri" charset="0"/>
                <a:cs typeface="Calibri" charset="0"/>
              </a:rPr>
              <a:t> </a:t>
            </a:r>
            <a:r>
              <a:rPr lang="en-GB" b="1" dirty="0" err="1">
                <a:solidFill>
                  <a:schemeClr val="tx1"/>
                </a:solidFill>
                <a:latin typeface="Calibri" charset="0"/>
                <a:ea typeface="Calibri" charset="0"/>
                <a:cs typeface="Calibri" charset="0"/>
              </a:rPr>
              <a:t>americanus</a:t>
            </a:r>
            <a:r>
              <a:rPr lang="en-GB" b="1" dirty="0">
                <a:solidFill>
                  <a:schemeClr val="tx1"/>
                </a:solidFill>
                <a:latin typeface="Calibri" charset="0"/>
                <a:ea typeface="Calibri" charset="0"/>
                <a:cs typeface="Calibri" charset="0"/>
              </a:rPr>
              <a:t> </a:t>
            </a:r>
            <a:br>
              <a:rPr lang="fr-CH" b="1" dirty="0">
                <a:solidFill>
                  <a:schemeClr val="tx1"/>
                </a:solidFill>
                <a:latin typeface="Calibri" charset="0"/>
                <a:ea typeface="Calibri" charset="0"/>
                <a:cs typeface="Calibri" charset="0"/>
              </a:rPr>
            </a:br>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anglerfish) </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Species</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SQ</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Sequence 1 BP </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SQ</a:t>
            </a:r>
            <a:r>
              <a:rPr lang="en-GB" b="1" dirty="0">
                <a:solidFill>
                  <a:schemeClr val="tx1"/>
                </a:solidFill>
                <a:latin typeface="Calibri" charset="0"/>
                <a:ea typeface="Calibri" charset="0"/>
                <a:cs typeface="Calibri" charset="0"/>
              </a:rPr>
              <a:t>&gt;</a:t>
            </a:r>
          </a:p>
          <a:p>
            <a:pPr algn="l"/>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EC_entry</a:t>
            </a:r>
            <a:r>
              <a:rPr lang="en-GB" b="1" dirty="0">
                <a:solidFill>
                  <a:schemeClr val="tx1"/>
                </a:solidFill>
                <a:latin typeface="Calibri" charset="0"/>
                <a:ea typeface="Calibri" charset="0"/>
                <a:cs typeface="Calibri" charset="0"/>
              </a:rPr>
              <a:t>&gt;</a:t>
            </a:r>
          </a:p>
        </p:txBody>
      </p:sp>
      <p:sp>
        <p:nvSpPr>
          <p:cNvPr id="11274" name="Rectangle 11"/>
          <p:cNvSpPr>
            <a:spLocks noChangeArrowheads="1"/>
          </p:cNvSpPr>
          <p:nvPr/>
        </p:nvSpPr>
        <p:spPr bwMode="auto">
          <a:xfrm>
            <a:off x="3690724" y="6954460"/>
            <a:ext cx="929910" cy="432250"/>
          </a:xfrm>
          <a:prstGeom prst="rect">
            <a:avLst/>
          </a:prstGeom>
          <a:noFill/>
          <a:ln w="9525" algn="ctr">
            <a:noFill/>
            <a:miter lim="800000"/>
            <a:headEnd/>
            <a:tailEnd/>
          </a:ln>
        </p:spPr>
        <p:txBody>
          <a:bodyPr wrap="none" lIns="107986" tIns="53993" rIns="107986" bIns="53993">
            <a:spAutoFit/>
          </a:bodyPr>
          <a:lstStyle/>
          <a:p>
            <a:r>
              <a:rPr lang="en-US" sz="2100" dirty="0">
                <a:latin typeface="Calibri" charset="0"/>
                <a:ea typeface="Calibri" charset="0"/>
                <a:cs typeface="Calibri" charset="0"/>
              </a:rPr>
              <a:t>Data 1</a:t>
            </a:r>
          </a:p>
        </p:txBody>
      </p:sp>
      <p:cxnSp>
        <p:nvCxnSpPr>
          <p:cNvPr id="11275" name="AutoShape 15"/>
          <p:cNvCxnSpPr>
            <a:cxnSpLocks noChangeShapeType="1"/>
            <a:stCxn id="11270" idx="6"/>
            <a:endCxn id="11267" idx="2"/>
          </p:cNvCxnSpPr>
          <p:nvPr/>
        </p:nvCxnSpPr>
        <p:spPr bwMode="auto">
          <a:xfrm>
            <a:off x="3687523" y="2492406"/>
            <a:ext cx="4584653" cy="581130"/>
          </a:xfrm>
          <a:prstGeom prst="straightConnector1">
            <a:avLst/>
          </a:prstGeom>
          <a:noFill/>
          <a:ln w="28575">
            <a:solidFill>
              <a:schemeClr val="tx1"/>
            </a:solidFill>
            <a:round/>
            <a:headEnd/>
            <a:tailEnd type="triangle" w="med" len="med"/>
          </a:ln>
        </p:spPr>
      </p:cxnSp>
      <p:cxnSp>
        <p:nvCxnSpPr>
          <p:cNvPr id="11276" name="AutoShape 16"/>
          <p:cNvCxnSpPr>
            <a:cxnSpLocks noChangeShapeType="1"/>
            <a:stCxn id="11270" idx="4"/>
            <a:endCxn id="11269" idx="0"/>
          </p:cNvCxnSpPr>
          <p:nvPr/>
        </p:nvCxnSpPr>
        <p:spPr bwMode="auto">
          <a:xfrm flipH="1">
            <a:off x="2425342" y="2906711"/>
            <a:ext cx="233057" cy="2612142"/>
          </a:xfrm>
          <a:prstGeom prst="straightConnector1">
            <a:avLst/>
          </a:prstGeom>
          <a:noFill/>
          <a:ln w="9525">
            <a:solidFill>
              <a:schemeClr val="tx1"/>
            </a:solidFill>
            <a:round/>
            <a:headEnd type="triangle" w="med" len="med"/>
            <a:tailEnd/>
          </a:ln>
        </p:spPr>
      </p:cxnSp>
      <p:cxnSp>
        <p:nvCxnSpPr>
          <p:cNvPr id="11277" name="AutoShape 19"/>
          <p:cNvCxnSpPr>
            <a:cxnSpLocks noChangeShapeType="1"/>
            <a:stCxn id="11267" idx="4"/>
            <a:endCxn id="11268" idx="0"/>
          </p:cNvCxnSpPr>
          <p:nvPr/>
        </p:nvCxnSpPr>
        <p:spPr bwMode="auto">
          <a:xfrm flipH="1">
            <a:off x="9301299" y="3487843"/>
            <a:ext cx="1" cy="2260469"/>
          </a:xfrm>
          <a:prstGeom prst="straightConnector1">
            <a:avLst/>
          </a:prstGeom>
          <a:noFill/>
          <a:ln w="9525">
            <a:solidFill>
              <a:schemeClr val="tx1"/>
            </a:solidFill>
            <a:round/>
            <a:headEnd type="triangle" w="med" len="med"/>
            <a:tailEnd/>
          </a:ln>
        </p:spPr>
      </p:cxnSp>
      <p:sp>
        <p:nvSpPr>
          <p:cNvPr id="11278" name="Rectangle 20"/>
          <p:cNvSpPr>
            <a:spLocks noChangeArrowheads="1"/>
          </p:cNvSpPr>
          <p:nvPr/>
        </p:nvSpPr>
        <p:spPr bwMode="auto">
          <a:xfrm>
            <a:off x="4002330" y="1715119"/>
            <a:ext cx="3998347" cy="478372"/>
          </a:xfrm>
          <a:prstGeom prst="rect">
            <a:avLst/>
          </a:prstGeom>
          <a:noFill/>
          <a:ln w="9525" algn="ctr">
            <a:noFill/>
            <a:miter lim="800000"/>
            <a:headEnd/>
            <a:tailEnd/>
          </a:ln>
        </p:spPr>
        <p:txBody>
          <a:bodyPr wrap="none" lIns="107986" tIns="53993" rIns="107986" bIns="53993">
            <a:spAutoFit/>
          </a:bodyPr>
          <a:lstStyle/>
          <a:p>
            <a:r>
              <a:rPr lang="en-US" sz="2400" dirty="0" err="1">
                <a:latin typeface="Calibri" charset="0"/>
                <a:ea typeface="Calibri" charset="0"/>
                <a:cs typeface="Calibri" charset="0"/>
              </a:rPr>
              <a:t>MetaData</a:t>
            </a:r>
            <a:r>
              <a:rPr lang="en-US" sz="2400" dirty="0">
                <a:latin typeface="Calibri" charset="0"/>
                <a:ea typeface="Calibri" charset="0"/>
                <a:cs typeface="Calibri" charset="0"/>
              </a:rPr>
              <a:t> (Shared Ontologies)</a:t>
            </a:r>
          </a:p>
        </p:txBody>
      </p:sp>
      <p:sp>
        <p:nvSpPr>
          <p:cNvPr id="11279" name="Rectangle 21"/>
          <p:cNvSpPr>
            <a:spLocks noChangeArrowheads="1"/>
          </p:cNvSpPr>
          <p:nvPr/>
        </p:nvSpPr>
        <p:spPr bwMode="auto">
          <a:xfrm>
            <a:off x="3151500" y="3405347"/>
            <a:ext cx="1686629" cy="432250"/>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is-instance-of</a:t>
            </a:r>
          </a:p>
        </p:txBody>
      </p:sp>
      <p:sp>
        <p:nvSpPr>
          <p:cNvPr id="11280" name="Rectangle 22"/>
          <p:cNvSpPr>
            <a:spLocks noChangeArrowheads="1"/>
          </p:cNvSpPr>
          <p:nvPr/>
        </p:nvSpPr>
        <p:spPr bwMode="auto">
          <a:xfrm>
            <a:off x="7080320" y="3572170"/>
            <a:ext cx="1686629" cy="432250"/>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is-instance-of</a:t>
            </a:r>
          </a:p>
        </p:txBody>
      </p:sp>
      <p:pic>
        <p:nvPicPr>
          <p:cNvPr id="11281" name="Picture 23" descr="HM00351_[1]"/>
          <p:cNvPicPr>
            <a:picLocks noChangeAspect="1" noChangeArrowheads="1"/>
          </p:cNvPicPr>
          <p:nvPr/>
        </p:nvPicPr>
        <p:blipFill>
          <a:blip r:embed="rId3" cstate="print"/>
          <a:srcRect/>
          <a:stretch>
            <a:fillRect/>
          </a:stretch>
        </p:blipFill>
        <p:spPr bwMode="auto">
          <a:xfrm>
            <a:off x="10518099" y="2657394"/>
            <a:ext cx="1002313" cy="900110"/>
          </a:xfrm>
          <a:prstGeom prst="rect">
            <a:avLst/>
          </a:prstGeom>
          <a:noFill/>
          <a:ln w="9525">
            <a:noFill/>
            <a:miter lim="800000"/>
            <a:headEnd/>
            <a:tailEnd/>
          </a:ln>
        </p:spPr>
      </p:pic>
      <p:pic>
        <p:nvPicPr>
          <p:cNvPr id="11282" name="Picture 24" descr="HM00351_[1]"/>
          <p:cNvPicPr>
            <a:picLocks noChangeAspect="1" noChangeArrowheads="1"/>
          </p:cNvPicPr>
          <p:nvPr/>
        </p:nvPicPr>
        <p:blipFill>
          <a:blip r:embed="rId3" cstate="print"/>
          <a:srcRect/>
          <a:stretch>
            <a:fillRect/>
          </a:stretch>
        </p:blipFill>
        <p:spPr bwMode="auto">
          <a:xfrm flipH="1">
            <a:off x="600152" y="2741721"/>
            <a:ext cx="1002313" cy="900110"/>
          </a:xfrm>
          <a:prstGeom prst="rect">
            <a:avLst/>
          </a:prstGeom>
          <a:noFill/>
          <a:ln w="9525">
            <a:noFill/>
            <a:miter lim="800000"/>
            <a:headEnd/>
            <a:tailEnd/>
          </a:ln>
        </p:spPr>
      </p:pic>
      <p:sp>
        <p:nvSpPr>
          <p:cNvPr id="11283" name="Rectangle 25"/>
          <p:cNvSpPr>
            <a:spLocks noChangeArrowheads="1"/>
          </p:cNvSpPr>
          <p:nvPr/>
        </p:nvSpPr>
        <p:spPr bwMode="auto">
          <a:xfrm>
            <a:off x="602405" y="3654665"/>
            <a:ext cx="1408215" cy="401428"/>
          </a:xfrm>
          <a:prstGeom prst="rect">
            <a:avLst/>
          </a:prstGeom>
          <a:noFill/>
          <a:ln w="9525" algn="ctr">
            <a:noFill/>
            <a:miter lim="800000"/>
            <a:headEnd/>
            <a:tailEnd/>
          </a:ln>
        </p:spPr>
        <p:txBody>
          <a:bodyPr wrap="none" lIns="107986" tIns="53993" rIns="107986" bIns="53993">
            <a:spAutoFit/>
          </a:bodyPr>
          <a:lstStyle/>
          <a:p>
            <a:r>
              <a:rPr lang="en-US" sz="1900">
                <a:latin typeface="Calibri" charset="0"/>
                <a:ea typeface="Calibri" charset="0"/>
                <a:cs typeface="Calibri" charset="0"/>
              </a:rPr>
              <a:t>Annotator 1</a:t>
            </a:r>
          </a:p>
        </p:txBody>
      </p:sp>
      <p:sp>
        <p:nvSpPr>
          <p:cNvPr id="11284" name="Rectangle 26"/>
          <p:cNvSpPr>
            <a:spLocks noChangeArrowheads="1"/>
          </p:cNvSpPr>
          <p:nvPr/>
        </p:nvSpPr>
        <p:spPr bwMode="auto">
          <a:xfrm>
            <a:off x="10050131" y="3738993"/>
            <a:ext cx="1408215" cy="401428"/>
          </a:xfrm>
          <a:prstGeom prst="rect">
            <a:avLst/>
          </a:prstGeom>
          <a:noFill/>
          <a:ln w="9525" algn="ctr">
            <a:noFill/>
            <a:miter lim="800000"/>
            <a:headEnd/>
            <a:tailEnd/>
          </a:ln>
        </p:spPr>
        <p:txBody>
          <a:bodyPr wrap="none" lIns="107986" tIns="53993" rIns="107986" bIns="53993">
            <a:spAutoFit/>
          </a:bodyPr>
          <a:lstStyle/>
          <a:p>
            <a:r>
              <a:rPr lang="en-US" sz="1900">
                <a:latin typeface="Calibri" charset="0"/>
                <a:ea typeface="Calibri" charset="0"/>
                <a:cs typeface="Calibri" charset="0"/>
              </a:rPr>
              <a:t>Annotator 2</a:t>
            </a:r>
          </a:p>
        </p:txBody>
      </p:sp>
      <p:sp>
        <p:nvSpPr>
          <p:cNvPr id="11285" name="Rectangle 28"/>
          <p:cNvSpPr>
            <a:spLocks noChangeArrowheads="1"/>
          </p:cNvSpPr>
          <p:nvPr/>
        </p:nvSpPr>
        <p:spPr bwMode="auto">
          <a:xfrm>
            <a:off x="5864634" y="2241253"/>
            <a:ext cx="562470" cy="432206"/>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ISA</a:t>
            </a:r>
          </a:p>
        </p:txBody>
      </p:sp>
      <p:sp>
        <p:nvSpPr>
          <p:cNvPr id="11286" name="AutoShape 29"/>
          <p:cNvSpPr>
            <a:spLocks noChangeArrowheads="1"/>
          </p:cNvSpPr>
          <p:nvPr/>
        </p:nvSpPr>
        <p:spPr bwMode="auto">
          <a:xfrm>
            <a:off x="325855" y="1465802"/>
            <a:ext cx="11320361" cy="2744329"/>
          </a:xfrm>
          <a:prstGeom prst="roundRect">
            <a:avLst>
              <a:gd name="adj" fmla="val 9218"/>
            </a:avLst>
          </a:prstGeom>
          <a:no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1287" name="Rectangle 30"/>
          <p:cNvSpPr>
            <a:spLocks noChangeArrowheads="1"/>
          </p:cNvSpPr>
          <p:nvPr/>
        </p:nvSpPr>
        <p:spPr bwMode="auto">
          <a:xfrm>
            <a:off x="10488303" y="6954460"/>
            <a:ext cx="929910" cy="432250"/>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Data 2</a:t>
            </a:r>
          </a:p>
        </p:txBody>
      </p:sp>
      <p:sp>
        <p:nvSpPr>
          <p:cNvPr id="2" name="Footer Placeholder 1"/>
          <p:cNvSpPr>
            <a:spLocks noGrp="1"/>
          </p:cNvSpPr>
          <p:nvPr>
            <p:ph type="ftr" sz="quarter" idx="10"/>
          </p:nvPr>
        </p:nvSpPr>
        <p:spPr/>
        <p:txBody>
          <a:bodyPr/>
          <a:lstStyle/>
          <a:p>
            <a:r>
              <a:rPr lang="fr-CH">
                <a:latin typeface="Calibri" charset="0"/>
                <a:ea typeface="Calibri" charset="0"/>
                <a:cs typeface="Calibri" charset="0"/>
              </a:rPr>
              <a:t>©2023, Karl Aberer, EPFL-IC, Laboratoire de systèmes d'informations répartis </a:t>
            </a:r>
            <a:endParaRPr lang="en-GB" dirty="0">
              <a:latin typeface="Calibri" charset="0"/>
              <a:ea typeface="Calibri" charset="0"/>
              <a:cs typeface="Calibri" charset="0"/>
            </a:endParaRPr>
          </a:p>
        </p:txBody>
      </p:sp>
    </p:spTree>
    <p:extLst>
      <p:ext uri="{BB962C8B-B14F-4D97-AF65-F5344CB8AC3E}">
        <p14:creationId xmlns:p14="http://schemas.microsoft.com/office/powerpoint/2010/main" val="2144916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dirty="0"/>
              <a:t>Ontologies</a:t>
            </a:r>
          </a:p>
        </p:txBody>
      </p:sp>
      <p:sp>
        <p:nvSpPr>
          <p:cNvPr id="12292" name="Rectangle 3"/>
          <p:cNvSpPr>
            <a:spLocks noGrp="1" noChangeArrowheads="1"/>
          </p:cNvSpPr>
          <p:nvPr>
            <p:ph type="body" idx="1"/>
          </p:nvPr>
        </p:nvSpPr>
        <p:spPr>
          <a:xfrm>
            <a:off x="494679" y="1385012"/>
            <a:ext cx="10790331" cy="5809192"/>
          </a:xfrm>
        </p:spPr>
        <p:txBody>
          <a:bodyPr/>
          <a:lstStyle/>
          <a:p>
            <a:r>
              <a:rPr lang="en-US" sz="2800" dirty="0"/>
              <a:t>Ontologies are an explicit specification of a conceptualization of the real world (Gruber, 1993)</a:t>
            </a:r>
          </a:p>
          <a:p>
            <a:pPr eaLnBrk="1" hangingPunct="1"/>
            <a:r>
              <a:rPr lang="en-US" sz="2800" dirty="0"/>
              <a:t>Ideally</a:t>
            </a:r>
          </a:p>
          <a:p>
            <a:pPr lvl="1" eaLnBrk="1" hangingPunct="1"/>
            <a:r>
              <a:rPr lang="en-US" sz="2400" dirty="0"/>
              <a:t>different information systems agree on the same ontology</a:t>
            </a:r>
          </a:p>
          <a:p>
            <a:pPr lvl="1" eaLnBrk="1" hangingPunct="1"/>
            <a:r>
              <a:rPr lang="en-US" sz="2400" dirty="0"/>
              <a:t>relate their model/schema/data elements to the ontology</a:t>
            </a:r>
          </a:p>
          <a:p>
            <a:pPr lvl="1" eaLnBrk="1" hangingPunct="1"/>
            <a:r>
              <a:rPr lang="en-US" sz="2400" dirty="0"/>
              <a:t>mapping can be constructed via the ontology</a:t>
            </a:r>
          </a:p>
          <a:p>
            <a:pPr eaLnBrk="1" hangingPunct="1"/>
            <a:r>
              <a:rPr lang="en-US" sz="2800" dirty="0"/>
              <a:t>Requires agreement on the conceptualization of the real world!</a:t>
            </a:r>
          </a:p>
        </p:txBody>
      </p:sp>
      <p:sp>
        <p:nvSpPr>
          <p:cNvPr id="12293" name="AutoShape 4"/>
          <p:cNvSpPr>
            <a:spLocks noChangeArrowheads="1"/>
          </p:cNvSpPr>
          <p:nvPr/>
        </p:nvSpPr>
        <p:spPr bwMode="auto">
          <a:xfrm>
            <a:off x="1412437" y="5346644"/>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12294" name="Text Box 5"/>
          <p:cNvSpPr txBox="1">
            <a:spLocks noChangeArrowheads="1"/>
          </p:cNvSpPr>
          <p:nvPr/>
        </p:nvSpPr>
        <p:spPr bwMode="auto">
          <a:xfrm>
            <a:off x="1017539" y="4824908"/>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2</a:t>
            </a:r>
            <a:endParaRPr lang="en-US" sz="1900">
              <a:solidFill>
                <a:schemeClr val="tx1"/>
              </a:solidFill>
              <a:latin typeface="Calibri" charset="0"/>
              <a:ea typeface="Calibri" charset="0"/>
              <a:cs typeface="Calibri" charset="0"/>
            </a:endParaRPr>
          </a:p>
        </p:txBody>
      </p:sp>
      <p:sp>
        <p:nvSpPr>
          <p:cNvPr id="12295" name="AutoShape 6"/>
          <p:cNvSpPr>
            <a:spLocks noChangeArrowheads="1"/>
          </p:cNvSpPr>
          <p:nvPr/>
        </p:nvSpPr>
        <p:spPr bwMode="auto">
          <a:xfrm>
            <a:off x="1458583" y="5545363"/>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Data 2</a:t>
            </a:r>
            <a:endParaRPr lang="en-US" sz="1900">
              <a:solidFill>
                <a:schemeClr val="tx1"/>
              </a:solidFill>
              <a:latin typeface="Calibri" charset="0"/>
              <a:ea typeface="Calibri" charset="0"/>
              <a:cs typeface="Calibri" charset="0"/>
            </a:endParaRPr>
          </a:p>
        </p:txBody>
      </p:sp>
      <p:sp>
        <p:nvSpPr>
          <p:cNvPr id="12296" name="Line 7"/>
          <p:cNvSpPr>
            <a:spLocks noChangeShapeType="1"/>
          </p:cNvSpPr>
          <p:nvPr/>
        </p:nvSpPr>
        <p:spPr bwMode="auto">
          <a:xfrm flipH="1">
            <a:off x="1779539" y="4989896"/>
            <a:ext cx="4126" cy="417974"/>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sp>
        <p:nvSpPr>
          <p:cNvPr id="12297" name="AutoShape 8"/>
          <p:cNvSpPr>
            <a:spLocks noChangeArrowheads="1"/>
          </p:cNvSpPr>
          <p:nvPr/>
        </p:nvSpPr>
        <p:spPr bwMode="auto">
          <a:xfrm>
            <a:off x="2812786" y="5160388"/>
            <a:ext cx="1177615" cy="295147"/>
          </a:xfrm>
          <a:prstGeom prst="leftRightArrow">
            <a:avLst>
              <a:gd name="adj1" fmla="val 50000"/>
              <a:gd name="adj2" fmla="val 70932"/>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298" name="Rectangle 9"/>
          <p:cNvSpPr>
            <a:spLocks noChangeArrowheads="1"/>
          </p:cNvSpPr>
          <p:nvPr/>
        </p:nvSpPr>
        <p:spPr bwMode="auto">
          <a:xfrm>
            <a:off x="2669620" y="5627858"/>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2</a:t>
            </a:r>
          </a:p>
        </p:txBody>
      </p:sp>
      <p:sp>
        <p:nvSpPr>
          <p:cNvPr id="12299" name="AutoShape 10"/>
          <p:cNvSpPr>
            <a:spLocks noChangeArrowheads="1"/>
          </p:cNvSpPr>
          <p:nvPr/>
        </p:nvSpPr>
        <p:spPr bwMode="auto">
          <a:xfrm>
            <a:off x="1435122" y="6686728"/>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12300" name="Text Box 11"/>
          <p:cNvSpPr txBox="1">
            <a:spLocks noChangeArrowheads="1"/>
          </p:cNvSpPr>
          <p:nvPr/>
        </p:nvSpPr>
        <p:spPr bwMode="auto">
          <a:xfrm>
            <a:off x="1040227" y="6164992"/>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1</a:t>
            </a:r>
            <a:endParaRPr lang="en-US" sz="1900">
              <a:solidFill>
                <a:schemeClr val="tx1"/>
              </a:solidFill>
              <a:latin typeface="Calibri" charset="0"/>
              <a:ea typeface="Calibri" charset="0"/>
              <a:cs typeface="Calibri" charset="0"/>
            </a:endParaRPr>
          </a:p>
        </p:txBody>
      </p:sp>
      <p:sp>
        <p:nvSpPr>
          <p:cNvPr id="12301" name="AutoShape 12"/>
          <p:cNvSpPr>
            <a:spLocks noChangeArrowheads="1"/>
          </p:cNvSpPr>
          <p:nvPr/>
        </p:nvSpPr>
        <p:spPr bwMode="auto">
          <a:xfrm>
            <a:off x="1484363" y="6885446"/>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Data 1</a:t>
            </a:r>
            <a:endParaRPr lang="en-US" sz="1900">
              <a:solidFill>
                <a:schemeClr val="tx1"/>
              </a:solidFill>
              <a:latin typeface="Calibri" charset="0"/>
              <a:ea typeface="Calibri" charset="0"/>
              <a:cs typeface="Calibri" charset="0"/>
            </a:endParaRPr>
          </a:p>
        </p:txBody>
      </p:sp>
      <p:sp>
        <p:nvSpPr>
          <p:cNvPr id="12302" name="Line 13"/>
          <p:cNvSpPr>
            <a:spLocks noChangeShapeType="1"/>
          </p:cNvSpPr>
          <p:nvPr/>
        </p:nvSpPr>
        <p:spPr bwMode="auto">
          <a:xfrm flipH="1">
            <a:off x="1802224" y="6329980"/>
            <a:ext cx="4126" cy="417974"/>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pic>
        <p:nvPicPr>
          <p:cNvPr id="12303" name="Picture 14" descr="TR00034_[1]"/>
          <p:cNvPicPr>
            <a:picLocks noChangeAspect="1" noChangeArrowheads="1"/>
          </p:cNvPicPr>
          <p:nvPr/>
        </p:nvPicPr>
        <p:blipFill>
          <a:blip r:embed="rId3" cstate="print"/>
          <a:srcRect/>
          <a:stretch>
            <a:fillRect/>
          </a:stretch>
        </p:blipFill>
        <p:spPr bwMode="auto">
          <a:xfrm flipH="1">
            <a:off x="8603927" y="5308878"/>
            <a:ext cx="1662272" cy="1330918"/>
          </a:xfrm>
          <a:prstGeom prst="rect">
            <a:avLst/>
          </a:prstGeom>
          <a:noFill/>
          <a:ln w="9525">
            <a:noFill/>
            <a:miter lim="800000"/>
            <a:headEnd/>
            <a:tailEnd/>
          </a:ln>
        </p:spPr>
      </p:pic>
      <p:sp>
        <p:nvSpPr>
          <p:cNvPr id="12304" name="AutoShape 15"/>
          <p:cNvSpPr>
            <a:spLocks noChangeArrowheads="1"/>
          </p:cNvSpPr>
          <p:nvPr/>
        </p:nvSpPr>
        <p:spPr bwMode="auto">
          <a:xfrm>
            <a:off x="2835474" y="6500470"/>
            <a:ext cx="1177614" cy="295148"/>
          </a:xfrm>
          <a:prstGeom prst="leftRightArrow">
            <a:avLst>
              <a:gd name="adj1" fmla="val 50000"/>
              <a:gd name="adj2" fmla="val 70931"/>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05" name="Rectangle 16"/>
          <p:cNvSpPr>
            <a:spLocks noChangeArrowheads="1"/>
          </p:cNvSpPr>
          <p:nvPr/>
        </p:nvSpPr>
        <p:spPr bwMode="auto">
          <a:xfrm>
            <a:off x="2692308" y="6967943"/>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1</a:t>
            </a:r>
          </a:p>
        </p:txBody>
      </p:sp>
      <p:sp>
        <p:nvSpPr>
          <p:cNvPr id="12306" name="Rectangle 17"/>
          <p:cNvSpPr>
            <a:spLocks noChangeArrowheads="1"/>
          </p:cNvSpPr>
          <p:nvPr/>
        </p:nvSpPr>
        <p:spPr bwMode="auto">
          <a:xfrm>
            <a:off x="4675108" y="5308878"/>
            <a:ext cx="2151053" cy="1330918"/>
          </a:xfrm>
          <a:prstGeom prst="rect">
            <a:avLst/>
          </a:prstGeom>
          <a:noFill/>
          <a:ln w="9525" algn="ctr">
            <a:solidFill>
              <a:schemeClr val="tx1"/>
            </a:solidFill>
            <a:miter lim="800000"/>
            <a:headEnd/>
            <a:tailEnd/>
          </a:ln>
        </p:spPr>
        <p:txBody>
          <a:bodyPr wrap="none" lIns="107986" tIns="53993" rIns="107986" bIns="53993" anchor="ctr"/>
          <a:lstStyle/>
          <a:p>
            <a:endParaRPr lang="en-US" b="1">
              <a:solidFill>
                <a:schemeClr val="tx1"/>
              </a:solidFill>
              <a:latin typeface="Calibri" charset="0"/>
              <a:ea typeface="Calibri" charset="0"/>
              <a:cs typeface="Calibri" charset="0"/>
            </a:endParaRPr>
          </a:p>
          <a:p>
            <a:endParaRPr lang="en-US" b="1">
              <a:solidFill>
                <a:schemeClr val="tx1"/>
              </a:solidFill>
              <a:latin typeface="Calibri" charset="0"/>
              <a:ea typeface="Calibri" charset="0"/>
              <a:cs typeface="Calibri" charset="0"/>
            </a:endParaRPr>
          </a:p>
          <a:p>
            <a:endParaRPr lang="en-US" b="1">
              <a:solidFill>
                <a:schemeClr val="tx1"/>
              </a:solidFill>
              <a:latin typeface="Calibri" charset="0"/>
              <a:ea typeface="Calibri" charset="0"/>
              <a:cs typeface="Calibri" charset="0"/>
            </a:endParaRPr>
          </a:p>
          <a:p>
            <a:endParaRPr lang="en-US" b="1">
              <a:solidFill>
                <a:schemeClr val="tx1"/>
              </a:solidFill>
              <a:latin typeface="Calibri" charset="0"/>
              <a:ea typeface="Calibri" charset="0"/>
              <a:cs typeface="Calibri" charset="0"/>
            </a:endParaRPr>
          </a:p>
          <a:p>
            <a:r>
              <a:rPr lang="en-US" b="1">
                <a:solidFill>
                  <a:schemeClr val="tx1"/>
                </a:solidFill>
                <a:latin typeface="Calibri" charset="0"/>
                <a:ea typeface="Calibri" charset="0"/>
                <a:cs typeface="Calibri" charset="0"/>
              </a:rPr>
              <a:t>Ontology</a:t>
            </a:r>
            <a:r>
              <a:rPr lang="en-US">
                <a:latin typeface="Calibri" charset="0"/>
                <a:ea typeface="Calibri" charset="0"/>
                <a:cs typeface="Calibri" charset="0"/>
              </a:rPr>
              <a:t> </a:t>
            </a:r>
          </a:p>
        </p:txBody>
      </p:sp>
      <p:sp>
        <p:nvSpPr>
          <p:cNvPr id="12307" name="Oval 18"/>
          <p:cNvSpPr>
            <a:spLocks noChangeArrowheads="1"/>
          </p:cNvSpPr>
          <p:nvPr/>
        </p:nvSpPr>
        <p:spPr bwMode="auto">
          <a:xfrm>
            <a:off x="5328881" y="5475700"/>
            <a:ext cx="560965" cy="166822"/>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08" name="Oval 19"/>
          <p:cNvSpPr>
            <a:spLocks noChangeArrowheads="1"/>
          </p:cNvSpPr>
          <p:nvPr/>
        </p:nvSpPr>
        <p:spPr bwMode="auto">
          <a:xfrm>
            <a:off x="5609364" y="5725018"/>
            <a:ext cx="560965" cy="166822"/>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09" name="Oval 20"/>
          <p:cNvSpPr>
            <a:spLocks noChangeArrowheads="1"/>
          </p:cNvSpPr>
          <p:nvPr/>
        </p:nvSpPr>
        <p:spPr bwMode="auto">
          <a:xfrm>
            <a:off x="4767917" y="5725018"/>
            <a:ext cx="560965" cy="166822"/>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10" name="Oval 21"/>
          <p:cNvSpPr>
            <a:spLocks noChangeArrowheads="1"/>
          </p:cNvSpPr>
          <p:nvPr/>
        </p:nvSpPr>
        <p:spPr bwMode="auto">
          <a:xfrm>
            <a:off x="5328881" y="6056832"/>
            <a:ext cx="560965" cy="166823"/>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cxnSp>
        <p:nvCxnSpPr>
          <p:cNvPr id="12311" name="AutoShape 22"/>
          <p:cNvCxnSpPr>
            <a:cxnSpLocks noChangeShapeType="1"/>
            <a:stCxn id="12307" idx="4"/>
            <a:endCxn id="12309" idx="0"/>
          </p:cNvCxnSpPr>
          <p:nvPr/>
        </p:nvCxnSpPr>
        <p:spPr bwMode="auto">
          <a:xfrm flipH="1">
            <a:off x="5048398" y="5642522"/>
            <a:ext cx="560965" cy="82495"/>
          </a:xfrm>
          <a:prstGeom prst="straightConnector1">
            <a:avLst/>
          </a:prstGeom>
          <a:noFill/>
          <a:ln w="9525">
            <a:solidFill>
              <a:schemeClr val="tx1"/>
            </a:solidFill>
            <a:round/>
            <a:headEnd/>
            <a:tailEnd/>
          </a:ln>
        </p:spPr>
      </p:cxnSp>
      <p:cxnSp>
        <p:nvCxnSpPr>
          <p:cNvPr id="12312" name="AutoShape 23"/>
          <p:cNvCxnSpPr>
            <a:cxnSpLocks noChangeShapeType="1"/>
            <a:stCxn id="12307" idx="4"/>
            <a:endCxn id="12308" idx="0"/>
          </p:cNvCxnSpPr>
          <p:nvPr/>
        </p:nvCxnSpPr>
        <p:spPr bwMode="auto">
          <a:xfrm>
            <a:off x="5609362" y="5642522"/>
            <a:ext cx="280483" cy="82495"/>
          </a:xfrm>
          <a:prstGeom prst="straightConnector1">
            <a:avLst/>
          </a:prstGeom>
          <a:noFill/>
          <a:ln w="9525">
            <a:solidFill>
              <a:schemeClr val="tx1"/>
            </a:solidFill>
            <a:round/>
            <a:headEnd/>
            <a:tailEnd/>
          </a:ln>
        </p:spPr>
      </p:cxnSp>
      <p:cxnSp>
        <p:nvCxnSpPr>
          <p:cNvPr id="12313" name="AutoShape 24"/>
          <p:cNvCxnSpPr>
            <a:cxnSpLocks noChangeShapeType="1"/>
            <a:stCxn id="12308" idx="4"/>
            <a:endCxn id="12310" idx="0"/>
          </p:cNvCxnSpPr>
          <p:nvPr/>
        </p:nvCxnSpPr>
        <p:spPr bwMode="auto">
          <a:xfrm flipH="1">
            <a:off x="5609362" y="5891842"/>
            <a:ext cx="280483" cy="164990"/>
          </a:xfrm>
          <a:prstGeom prst="straightConnector1">
            <a:avLst/>
          </a:prstGeom>
          <a:noFill/>
          <a:ln w="9525">
            <a:solidFill>
              <a:schemeClr val="tx1"/>
            </a:solidFill>
            <a:round/>
            <a:headEnd/>
            <a:tailEnd/>
          </a:ln>
        </p:spPr>
      </p:cxnSp>
      <p:sp>
        <p:nvSpPr>
          <p:cNvPr id="12314" name="AutoShape 25"/>
          <p:cNvSpPr>
            <a:spLocks noChangeArrowheads="1"/>
          </p:cNvSpPr>
          <p:nvPr/>
        </p:nvSpPr>
        <p:spPr bwMode="auto">
          <a:xfrm>
            <a:off x="7199453" y="5891841"/>
            <a:ext cx="1177614" cy="295148"/>
          </a:xfrm>
          <a:prstGeom prst="leftRightArrow">
            <a:avLst>
              <a:gd name="adj1" fmla="val 50000"/>
              <a:gd name="adj2" fmla="val 70931"/>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15" name="Rectangle 26"/>
          <p:cNvSpPr>
            <a:spLocks noChangeArrowheads="1"/>
          </p:cNvSpPr>
          <p:nvPr/>
        </p:nvSpPr>
        <p:spPr bwMode="auto">
          <a:xfrm>
            <a:off x="6959272" y="6472974"/>
            <a:ext cx="1707471"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conceptualization</a:t>
            </a:r>
            <a:r>
              <a:rPr lang="en-US">
                <a:latin typeface="Calibri" charset="0"/>
                <a:ea typeface="Calibri" charset="0"/>
                <a:cs typeface="Calibri" charset="0"/>
              </a:rPr>
              <a:t> </a:t>
            </a:r>
          </a:p>
        </p:txBody>
      </p:sp>
      <p:sp>
        <p:nvSpPr>
          <p:cNvPr id="2" name="Footer Placeholder 1"/>
          <p:cNvSpPr>
            <a:spLocks noGrp="1"/>
          </p:cNvSpPr>
          <p:nvPr>
            <p:ph type="ftr" sz="quarter" idx="10"/>
          </p:nvPr>
        </p:nvSpPr>
        <p:spPr>
          <a:xfrm>
            <a:off x="197988" y="7489204"/>
            <a:ext cx="7622527" cy="264054"/>
          </a:xfrm>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738858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Ontologies</a:t>
            </a:r>
          </a:p>
        </p:txBody>
      </p:sp>
      <p:sp>
        <p:nvSpPr>
          <p:cNvPr id="3" name="Content Placeholder 2"/>
          <p:cNvSpPr>
            <a:spLocks noGrp="1"/>
          </p:cNvSpPr>
          <p:nvPr>
            <p:ph idx="1"/>
          </p:nvPr>
        </p:nvSpPr>
        <p:spPr/>
        <p:txBody>
          <a:bodyPr/>
          <a:lstStyle/>
          <a:p>
            <a:r>
              <a:rPr lang="en-US" sz="3600" dirty="0"/>
              <a:t>Different approaches to create ontologies</a:t>
            </a:r>
          </a:p>
          <a:p>
            <a:endParaRPr lang="en-US" sz="3600" dirty="0"/>
          </a:p>
          <a:p>
            <a:pPr marL="742950" indent="-742950">
              <a:buAutoNum type="arabicPeriod"/>
            </a:pPr>
            <a:r>
              <a:rPr lang="en-US" sz="3600" dirty="0"/>
              <a:t>Ontology engineering</a:t>
            </a:r>
          </a:p>
          <a:p>
            <a:pPr marL="1661990" lvl="1" indent="-742950"/>
            <a:r>
              <a:rPr lang="en-US" sz="3100" dirty="0"/>
              <a:t>Manual effort</a:t>
            </a:r>
          </a:p>
          <a:p>
            <a:pPr marL="1661990" lvl="1" indent="-742950"/>
            <a:r>
              <a:rPr lang="en-US" sz="3100" dirty="0"/>
              <a:t>Tools for editing and checking consistency</a:t>
            </a:r>
          </a:p>
          <a:p>
            <a:pPr marL="742950" indent="-742950">
              <a:buFont typeface="+mj-lt"/>
              <a:buAutoNum type="arabicPeriod"/>
            </a:pPr>
            <a:r>
              <a:rPr lang="en-US" sz="3600" dirty="0"/>
              <a:t>Automatic generation of ontologies</a:t>
            </a:r>
          </a:p>
          <a:p>
            <a:pPr marL="1661990" lvl="1" indent="-742950"/>
            <a:r>
              <a:rPr lang="en-US" sz="3100" dirty="0"/>
              <a:t>From large document collections or existing structured data sources</a:t>
            </a:r>
          </a:p>
          <a:p>
            <a:endParaRPr lang="en-US" sz="3600" dirty="0"/>
          </a:p>
          <a:p>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81286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sz="4800" dirty="0"/>
              <a:t>Modeling and Encoding of Ontologies</a:t>
            </a:r>
          </a:p>
        </p:txBody>
      </p:sp>
      <p:sp>
        <p:nvSpPr>
          <p:cNvPr id="13316" name="Rectangle 3"/>
          <p:cNvSpPr>
            <a:spLocks noGrp="1" noChangeArrowheads="1"/>
          </p:cNvSpPr>
          <p:nvPr>
            <p:ph type="body" idx="1"/>
          </p:nvPr>
        </p:nvSpPr>
        <p:spPr>
          <a:xfrm>
            <a:off x="358598" y="1493686"/>
            <a:ext cx="10790330" cy="5491462"/>
          </a:xfrm>
        </p:spPr>
        <p:txBody>
          <a:bodyPr/>
          <a:lstStyle/>
          <a:p>
            <a:pPr eaLnBrk="1" hangingPunct="1"/>
            <a:r>
              <a:rPr lang="en-US" sz="4000" dirty="0"/>
              <a:t>Issues</a:t>
            </a:r>
          </a:p>
          <a:p>
            <a:pPr marL="457200" lvl="1" indent="-457200"/>
            <a:r>
              <a:rPr lang="en-US" sz="3600" dirty="0">
                <a:ea typeface="+mn-ea"/>
              </a:rPr>
              <a:t>Modeling primitives and their semantics </a:t>
            </a:r>
          </a:p>
          <a:p>
            <a:pPr marL="952068" lvl="2" indent="-457200"/>
            <a:r>
              <a:rPr lang="en-US" sz="2800" dirty="0">
                <a:ea typeface="+mn-ea"/>
              </a:rPr>
              <a:t>what does an arrow mean? </a:t>
            </a:r>
          </a:p>
          <a:p>
            <a:pPr marL="952068" lvl="2" indent="-457200"/>
            <a:r>
              <a:rPr lang="en-US" sz="2800" dirty="0">
                <a:ea typeface="+mn-ea"/>
              </a:rPr>
              <a:t>what does "instance-of" mean? </a:t>
            </a:r>
          </a:p>
          <a:p>
            <a:pPr marL="952068" lvl="2" indent="-457200"/>
            <a:r>
              <a:rPr lang="en-US" sz="2800" dirty="0">
                <a:ea typeface="+mn-ea"/>
              </a:rPr>
              <a:t>what does ISA mean?</a:t>
            </a:r>
          </a:p>
          <a:p>
            <a:pPr marL="457200" lvl="1" indent="-457200"/>
            <a:r>
              <a:rPr lang="en-US" sz="3600" dirty="0">
                <a:ea typeface="+mn-ea"/>
              </a:rPr>
              <a:t>Standardized encodings of the model</a:t>
            </a:r>
          </a:p>
          <a:p>
            <a:pPr marL="952068" lvl="2" indent="-457200"/>
            <a:r>
              <a:rPr lang="en-US" sz="2800" dirty="0">
                <a:ea typeface="+mn-ea"/>
              </a:rPr>
              <a:t>Into document language (XML, HTML)</a:t>
            </a:r>
          </a:p>
          <a:p>
            <a:pPr marL="952068" lvl="2" indent="-457200"/>
            <a:r>
              <a:rPr lang="en-US" sz="2800" dirty="0">
                <a:ea typeface="+mn-ea"/>
              </a:rPr>
              <a:t>Enriching document content with semantic markup</a:t>
            </a:r>
          </a:p>
          <a:p>
            <a:pPr marL="952068" lvl="2" indent="-457200"/>
            <a:endParaRPr lang="en-US" sz="2800" dirty="0">
              <a:ea typeface="+mn-ea"/>
            </a:endParaRPr>
          </a:p>
          <a:p>
            <a:pPr eaLnBrk="1" hangingPunct="1"/>
            <a:endParaRPr lang="en-US" sz="3200" dirty="0"/>
          </a:p>
          <a:p>
            <a:pPr eaLnBrk="1" hangingPunct="1"/>
            <a:endParaRPr lang="en-US" sz="3200" dirty="0"/>
          </a:p>
        </p:txBody>
      </p:sp>
      <p:sp>
        <p:nvSpPr>
          <p:cNvPr id="2" name="Footer Placeholder 1"/>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529009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dirty="0"/>
              <a:t>Model Requirements for Ontologies</a:t>
            </a:r>
          </a:p>
        </p:txBody>
      </p:sp>
      <p:graphicFrame>
        <p:nvGraphicFramePr>
          <p:cNvPr id="201854" name="Group 126"/>
          <p:cNvGraphicFramePr>
            <a:graphicFrameLocks noGrp="1"/>
          </p:cNvGraphicFramePr>
          <p:nvPr>
            <p:extLst>
              <p:ext uri="{D42A27DB-BD31-4B8C-83A1-F6EECF244321}">
                <p14:modId xmlns:p14="http://schemas.microsoft.com/office/powerpoint/2010/main" val="1380637885"/>
              </p:ext>
            </p:extLst>
          </p:nvPr>
        </p:nvGraphicFramePr>
        <p:xfrm>
          <a:off x="1449850" y="1799448"/>
          <a:ext cx="8045311" cy="2911158"/>
        </p:xfrm>
        <a:graphic>
          <a:graphicData uri="http://schemas.openxmlformats.org/drawingml/2006/table">
            <a:tbl>
              <a:tblPr/>
              <a:tblGrid>
                <a:gridCol w="4192801">
                  <a:extLst>
                    <a:ext uri="{9D8B030D-6E8A-4147-A177-3AD203B41FA5}">
                      <a16:colId xmlns:a16="http://schemas.microsoft.com/office/drawing/2014/main" val="20000"/>
                    </a:ext>
                  </a:extLst>
                </a:gridCol>
                <a:gridCol w="1045624">
                  <a:extLst>
                    <a:ext uri="{9D8B030D-6E8A-4147-A177-3AD203B41FA5}">
                      <a16:colId xmlns:a16="http://schemas.microsoft.com/office/drawing/2014/main" val="20001"/>
                    </a:ext>
                  </a:extLst>
                </a:gridCol>
                <a:gridCol w="936316">
                  <a:extLst>
                    <a:ext uri="{9D8B030D-6E8A-4147-A177-3AD203B41FA5}">
                      <a16:colId xmlns:a16="http://schemas.microsoft.com/office/drawing/2014/main" val="20002"/>
                    </a:ext>
                  </a:extLst>
                </a:gridCol>
                <a:gridCol w="934254">
                  <a:extLst>
                    <a:ext uri="{9D8B030D-6E8A-4147-A177-3AD203B41FA5}">
                      <a16:colId xmlns:a16="http://schemas.microsoft.com/office/drawing/2014/main" val="20003"/>
                    </a:ext>
                  </a:extLst>
                </a:gridCol>
                <a:gridCol w="936316">
                  <a:extLst>
                    <a:ext uri="{9D8B030D-6E8A-4147-A177-3AD203B41FA5}">
                      <a16:colId xmlns:a16="http://schemas.microsoft.com/office/drawing/2014/main" val="20004"/>
                    </a:ext>
                  </a:extLst>
                </a:gridCol>
              </a:tblGrid>
              <a:tr h="43447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Calibri" charset="0"/>
                        <a:ea typeface="Calibri" charset="0"/>
                        <a:cs typeface="Calibri" charset="0"/>
                      </a:endParaRP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HTML</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XML</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RDF</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OWL</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Simplicity</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30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Exchangeability</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Non-intrusive annotation</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Domain-specific vocabularies</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Modeling primitives</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780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Reasoning capabilities</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pSp>
        <p:nvGrpSpPr>
          <p:cNvPr id="2" name="Group 122"/>
          <p:cNvGrpSpPr>
            <a:grpSpLocks/>
          </p:cNvGrpSpPr>
          <p:nvPr/>
        </p:nvGrpSpPr>
        <p:grpSpPr bwMode="auto">
          <a:xfrm>
            <a:off x="5846825" y="4793094"/>
            <a:ext cx="1497282" cy="1198925"/>
            <a:chOff x="2835" y="2614"/>
            <a:chExt cx="726" cy="654"/>
          </a:xfrm>
        </p:grpSpPr>
        <p:sp>
          <p:nvSpPr>
            <p:cNvPr id="15424" name="AutoShape 112"/>
            <p:cNvSpPr>
              <a:spLocks/>
            </p:cNvSpPr>
            <p:nvPr/>
          </p:nvSpPr>
          <p:spPr bwMode="auto">
            <a:xfrm rot="-5400000">
              <a:off x="3107" y="2342"/>
              <a:ext cx="181" cy="726"/>
            </a:xfrm>
            <a:prstGeom prst="leftBrace">
              <a:avLst>
                <a:gd name="adj1" fmla="val 33425"/>
                <a:gd name="adj2" fmla="val 50000"/>
              </a:avLst>
            </a:prstGeom>
            <a:noFill/>
            <a:ln w="9525">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15425" name="Rectangle 113"/>
            <p:cNvSpPr>
              <a:spLocks noChangeArrowheads="1"/>
            </p:cNvSpPr>
            <p:nvPr/>
          </p:nvSpPr>
          <p:spPr bwMode="auto">
            <a:xfrm>
              <a:off x="2877" y="2840"/>
              <a:ext cx="640" cy="428"/>
            </a:xfrm>
            <a:prstGeom prst="rect">
              <a:avLst/>
            </a:prstGeom>
            <a:noFill/>
            <a:ln w="9525" algn="ctr">
              <a:noFill/>
              <a:miter lim="800000"/>
              <a:headEnd/>
              <a:tailEnd/>
            </a:ln>
          </p:spPr>
          <p:txBody>
            <a:bodyPr wrap="none">
              <a:spAutoFit/>
            </a:bodyPr>
            <a:lstStyle/>
            <a:p>
              <a:r>
                <a:rPr lang="en-US">
                  <a:solidFill>
                    <a:schemeClr val="tx1"/>
                  </a:solidFill>
                  <a:latin typeface="Calibri" charset="0"/>
                  <a:ea typeface="Calibri" charset="0"/>
                  <a:cs typeface="Calibri" charset="0"/>
                </a:rPr>
                <a:t>"separate</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structure from</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presentation"</a:t>
              </a:r>
            </a:p>
          </p:txBody>
        </p:sp>
      </p:grpSp>
      <p:grpSp>
        <p:nvGrpSpPr>
          <p:cNvPr id="3" name="Group 123"/>
          <p:cNvGrpSpPr>
            <a:grpSpLocks/>
          </p:cNvGrpSpPr>
          <p:nvPr/>
        </p:nvGrpSpPr>
        <p:grpSpPr bwMode="auto">
          <a:xfrm>
            <a:off x="6875949" y="6373327"/>
            <a:ext cx="2619212" cy="1198925"/>
            <a:chOff x="3334" y="3476"/>
            <a:chExt cx="1270" cy="654"/>
          </a:xfrm>
        </p:grpSpPr>
        <p:sp>
          <p:nvSpPr>
            <p:cNvPr id="15422" name="AutoShape 114"/>
            <p:cNvSpPr>
              <a:spLocks/>
            </p:cNvSpPr>
            <p:nvPr/>
          </p:nvSpPr>
          <p:spPr bwMode="auto">
            <a:xfrm rot="-5400000">
              <a:off x="3878" y="2932"/>
              <a:ext cx="181" cy="1270"/>
            </a:xfrm>
            <a:prstGeom prst="leftBrace">
              <a:avLst>
                <a:gd name="adj1" fmla="val 58471"/>
                <a:gd name="adj2" fmla="val 50000"/>
              </a:avLst>
            </a:prstGeom>
            <a:noFill/>
            <a:ln w="9525">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15423" name="Rectangle 115"/>
            <p:cNvSpPr>
              <a:spLocks noChangeArrowheads="1"/>
            </p:cNvSpPr>
            <p:nvPr/>
          </p:nvSpPr>
          <p:spPr bwMode="auto">
            <a:xfrm>
              <a:off x="3517" y="3702"/>
              <a:ext cx="824" cy="428"/>
            </a:xfrm>
            <a:prstGeom prst="rect">
              <a:avLst/>
            </a:prstGeom>
            <a:noFill/>
            <a:ln w="9525" algn="ctr">
              <a:noFill/>
              <a:miter lim="800000"/>
              <a:headEnd/>
              <a:tailEnd/>
            </a:ln>
          </p:spPr>
          <p:txBody>
            <a:bodyPr wrap="none">
              <a:spAutoFit/>
            </a:bodyPr>
            <a:lstStyle/>
            <a:p>
              <a:r>
                <a:rPr lang="en-US">
                  <a:solidFill>
                    <a:schemeClr val="tx1"/>
                  </a:solidFill>
                  <a:latin typeface="Calibri" charset="0"/>
                  <a:ea typeface="Calibri" charset="0"/>
                  <a:cs typeface="Calibri" charset="0"/>
                </a:rPr>
                <a:t>"separate</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interpretation from</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structure"</a:t>
              </a:r>
            </a:p>
          </p:txBody>
        </p:sp>
      </p:gr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82748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W3C Web architecture</a:t>
            </a:r>
          </a:p>
        </p:txBody>
      </p:sp>
      <p:sp>
        <p:nvSpPr>
          <p:cNvPr id="5" name="Rectangle 4"/>
          <p:cNvSpPr/>
          <p:nvPr/>
        </p:nvSpPr>
        <p:spPr bwMode="auto">
          <a:xfrm>
            <a:off x="1484878" y="6188190"/>
            <a:ext cx="4547562"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latin typeface="Calibri" panose="020F0502020204030204" pitchFamily="34" charset="0"/>
                <a:cs typeface="Calibri" panose="020F0502020204030204" pitchFamily="34" charset="0"/>
              </a:rPr>
              <a:t>URI</a:t>
            </a:r>
          </a:p>
        </p:txBody>
      </p:sp>
      <p:sp>
        <p:nvSpPr>
          <p:cNvPr id="6" name="Rectangle 5"/>
          <p:cNvSpPr/>
          <p:nvPr/>
        </p:nvSpPr>
        <p:spPr bwMode="auto">
          <a:xfrm>
            <a:off x="6125247" y="6188190"/>
            <a:ext cx="4547562"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latin typeface="Calibri" panose="020F0502020204030204" pitchFamily="34" charset="0"/>
                <a:cs typeface="Calibri" panose="020F0502020204030204" pitchFamily="34" charset="0"/>
              </a:rPr>
              <a:t>Unicode</a:t>
            </a:r>
          </a:p>
        </p:txBody>
      </p:sp>
      <p:sp>
        <p:nvSpPr>
          <p:cNvPr id="7" name="Rectangle 6"/>
          <p:cNvSpPr/>
          <p:nvPr/>
        </p:nvSpPr>
        <p:spPr bwMode="auto">
          <a:xfrm>
            <a:off x="2041722" y="5363236"/>
            <a:ext cx="4361948"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latin typeface="Calibri" panose="020F0502020204030204" pitchFamily="34" charset="0"/>
                <a:cs typeface="Calibri" panose="020F0502020204030204" pitchFamily="34" charset="0"/>
              </a:rPr>
              <a:t>XML/DTD</a:t>
            </a:r>
          </a:p>
        </p:txBody>
      </p:sp>
      <p:sp>
        <p:nvSpPr>
          <p:cNvPr id="8" name="Rectangle 7"/>
          <p:cNvSpPr/>
          <p:nvPr/>
        </p:nvSpPr>
        <p:spPr bwMode="auto">
          <a:xfrm>
            <a:off x="6496477" y="5363236"/>
            <a:ext cx="3062644"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latin typeface="Calibri" panose="020F0502020204030204" pitchFamily="34" charset="0"/>
                <a:cs typeface="Calibri" panose="020F0502020204030204" pitchFamily="34" charset="0"/>
              </a:rPr>
              <a:t>Namespaces</a:t>
            </a:r>
          </a:p>
        </p:txBody>
      </p:sp>
      <p:sp>
        <p:nvSpPr>
          <p:cNvPr id="9" name="Rectangle 8"/>
          <p:cNvSpPr/>
          <p:nvPr/>
        </p:nvSpPr>
        <p:spPr bwMode="auto">
          <a:xfrm>
            <a:off x="2876989" y="4538281"/>
            <a:ext cx="6682132"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latin typeface="Calibri" panose="020F0502020204030204" pitchFamily="34" charset="0"/>
                <a:cs typeface="Calibri" panose="020F0502020204030204" pitchFamily="34" charset="0"/>
              </a:rPr>
              <a:t>RDF/</a:t>
            </a:r>
            <a:r>
              <a:rPr lang="en-US" sz="2400" dirty="0" err="1">
                <a:latin typeface="Calibri" panose="020F0502020204030204" pitchFamily="34" charset="0"/>
                <a:cs typeface="Calibri" panose="020F0502020204030204" pitchFamily="34" charset="0"/>
              </a:rPr>
              <a:t>RDFSchema</a:t>
            </a:r>
            <a:endParaRPr lang="en-US" sz="2400" dirty="0">
              <a:latin typeface="Calibri" panose="020F0502020204030204" pitchFamily="34" charset="0"/>
              <a:cs typeface="Calibri" panose="020F0502020204030204" pitchFamily="34" charset="0"/>
            </a:endParaRPr>
          </a:p>
        </p:txBody>
      </p:sp>
      <p:sp>
        <p:nvSpPr>
          <p:cNvPr id="10" name="Rectangle 9"/>
          <p:cNvSpPr/>
          <p:nvPr/>
        </p:nvSpPr>
        <p:spPr bwMode="auto">
          <a:xfrm>
            <a:off x="3805061" y="3713327"/>
            <a:ext cx="5754058"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latin typeface="Calibri" panose="020F0502020204030204" pitchFamily="34" charset="0"/>
                <a:cs typeface="Calibri" panose="020F0502020204030204" pitchFamily="34" charset="0"/>
              </a:rPr>
              <a:t>OWL</a:t>
            </a:r>
          </a:p>
        </p:txBody>
      </p:sp>
      <p:sp>
        <p:nvSpPr>
          <p:cNvPr id="11" name="Rectangle 10"/>
          <p:cNvSpPr/>
          <p:nvPr/>
        </p:nvSpPr>
        <p:spPr bwMode="auto">
          <a:xfrm>
            <a:off x="9651928" y="2888371"/>
            <a:ext cx="1008508" cy="314582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vert270" wrap="square" lIns="107986" tIns="53993" rIns="107986" bIns="53993" numCol="1" rtlCol="0" anchor="ctr" anchorCtr="0" compatLnSpc="1">
            <a:prstTxWarp prst="textNoShape">
              <a:avLst/>
            </a:prstTxWarp>
          </a:bodyPr>
          <a:lstStyle/>
          <a:p>
            <a:pPr defTabSz="1079832"/>
            <a:r>
              <a:rPr lang="en-US" sz="2400" dirty="0">
                <a:latin typeface="Calibri" panose="020F0502020204030204" pitchFamily="34" charset="0"/>
                <a:cs typeface="Calibri" panose="020F0502020204030204" pitchFamily="34" charset="0"/>
              </a:rPr>
              <a:t>Signature/Encryption</a:t>
            </a:r>
          </a:p>
        </p:txBody>
      </p:sp>
      <p:sp>
        <p:nvSpPr>
          <p:cNvPr id="12" name="Rectangle 11"/>
          <p:cNvSpPr/>
          <p:nvPr/>
        </p:nvSpPr>
        <p:spPr bwMode="auto">
          <a:xfrm>
            <a:off x="4547521" y="2888372"/>
            <a:ext cx="5011599"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latin typeface="Calibri" panose="020F0502020204030204" pitchFamily="34" charset="0"/>
                <a:cs typeface="Calibri" panose="020F0502020204030204" pitchFamily="34" charset="0"/>
              </a:rPr>
              <a:t>Proof</a:t>
            </a:r>
          </a:p>
        </p:txBody>
      </p:sp>
      <p:sp>
        <p:nvSpPr>
          <p:cNvPr id="13" name="Rectangle 12"/>
          <p:cNvSpPr/>
          <p:nvPr/>
        </p:nvSpPr>
        <p:spPr bwMode="auto">
          <a:xfrm>
            <a:off x="5475595" y="2145913"/>
            <a:ext cx="5197214"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latin typeface="Calibri" panose="020F0502020204030204" pitchFamily="34" charset="0"/>
                <a:cs typeface="Calibri" panose="020F0502020204030204" pitchFamily="34" charset="0"/>
              </a:rPr>
              <a:t>Trust</a:t>
            </a:r>
          </a:p>
        </p:txBody>
      </p:sp>
      <p:sp>
        <p:nvSpPr>
          <p:cNvPr id="15" name="Rounded Rectangle 14"/>
          <p:cNvSpPr/>
          <p:nvPr/>
        </p:nvSpPr>
        <p:spPr bwMode="auto">
          <a:xfrm>
            <a:off x="1392071" y="3548335"/>
            <a:ext cx="9559160" cy="1814900"/>
          </a:xfrm>
          <a:prstGeom prst="roundRect">
            <a:avLst/>
          </a:prstGeom>
          <a:solidFill>
            <a:schemeClr val="bg1">
              <a:alpha val="54000"/>
            </a:schemeClr>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endParaRPr lang="en-US">
              <a:latin typeface="Calibri" panose="020F0502020204030204" pitchFamily="34" charset="0"/>
              <a:cs typeface="Calibri" panose="020F0502020204030204" pitchFamily="34" charset="0"/>
            </a:endParaRPr>
          </a:p>
        </p:txBody>
      </p:sp>
      <p:sp>
        <p:nvSpPr>
          <p:cNvPr id="3" name="Footer Placeholder 2"/>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86150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800" dirty="0">
                <a:cs typeface="Calibri"/>
              </a:rPr>
              <a:t>An </a:t>
            </a:r>
            <a:r>
              <a:rPr lang="fr-CH" sz="4800" dirty="0" err="1">
                <a:cs typeface="Calibri"/>
              </a:rPr>
              <a:t>ontology</a:t>
            </a:r>
            <a:r>
              <a:rPr lang="fr-CH" sz="4800" dirty="0">
                <a:cs typeface="Calibri"/>
              </a:rPr>
              <a:t> …</a:t>
            </a:r>
          </a:p>
        </p:txBody>
      </p:sp>
      <p:sp>
        <p:nvSpPr>
          <p:cNvPr id="13314" name="TPAnswers"/>
          <p:cNvSpPr>
            <a:spLocks noGrp="1"/>
          </p:cNvSpPr>
          <p:nvPr>
            <p:ph idx="1"/>
            <p:custDataLst>
              <p:tags r:id="rId2"/>
            </p:custDataLst>
          </p:nvPr>
        </p:nvSpPr>
        <p:spPr/>
        <p:txBody>
          <a:bodyPr>
            <a:normAutofit/>
          </a:bodyPr>
          <a:lstStyle/>
          <a:p>
            <a:pPr marL="524782" indent="-457246">
              <a:buFont typeface="+mj-lt"/>
              <a:buAutoNum type="alphaUcPeriod"/>
            </a:pPr>
            <a:r>
              <a:rPr lang="fr-CH" sz="3600" dirty="0" err="1">
                <a:cs typeface="Calibri"/>
              </a:rPr>
              <a:t>helps</a:t>
            </a:r>
            <a:r>
              <a:rPr lang="fr-CH" sz="3600" dirty="0">
                <a:cs typeface="Calibri"/>
              </a:rPr>
              <a:t> to </a:t>
            </a:r>
            <a:r>
              <a:rPr lang="fr-CH" sz="3600" dirty="0" err="1">
                <a:cs typeface="Calibri"/>
              </a:rPr>
              <a:t>separate</a:t>
            </a:r>
            <a:r>
              <a:rPr lang="fr-CH" sz="3600" dirty="0">
                <a:cs typeface="Calibri"/>
              </a:rPr>
              <a:t> </a:t>
            </a:r>
            <a:r>
              <a:rPr lang="fr-CH" sz="3600" dirty="0" err="1">
                <a:cs typeface="Calibri"/>
              </a:rPr>
              <a:t>layout</a:t>
            </a:r>
            <a:r>
              <a:rPr lang="fr-CH" sz="3600" dirty="0">
                <a:cs typeface="Calibri"/>
              </a:rPr>
              <a:t> issues </a:t>
            </a:r>
            <a:r>
              <a:rPr lang="fr-CH" sz="3600" dirty="0" err="1">
                <a:cs typeface="Calibri"/>
              </a:rPr>
              <a:t>from</a:t>
            </a:r>
            <a:r>
              <a:rPr lang="fr-CH" sz="3600" dirty="0">
                <a:cs typeface="Calibri"/>
              </a:rPr>
              <a:t> the structural </a:t>
            </a:r>
            <a:r>
              <a:rPr lang="fr-CH" sz="3600" dirty="0" err="1">
                <a:cs typeface="Calibri"/>
              </a:rPr>
              <a:t>representation</a:t>
            </a:r>
            <a:r>
              <a:rPr lang="fr-CH" sz="3600" dirty="0">
                <a:cs typeface="Calibri"/>
              </a:rPr>
              <a:t> of data</a:t>
            </a:r>
          </a:p>
          <a:p>
            <a:pPr marL="524782" indent="-457246">
              <a:buFont typeface="+mj-lt"/>
              <a:buAutoNum type="alphaUcPeriod"/>
            </a:pPr>
            <a:r>
              <a:rPr lang="fr-CH" sz="3600" dirty="0" err="1">
                <a:cs typeface="Calibri"/>
              </a:rPr>
              <a:t>defines</a:t>
            </a:r>
            <a:r>
              <a:rPr lang="fr-CH" sz="3600" dirty="0">
                <a:cs typeface="Calibri"/>
              </a:rPr>
              <a:t> a </a:t>
            </a:r>
            <a:r>
              <a:rPr lang="fr-CH" sz="3600" dirty="0" err="1">
                <a:cs typeface="Calibri"/>
              </a:rPr>
              <a:t>common</a:t>
            </a:r>
            <a:r>
              <a:rPr lang="fr-CH" sz="3600" dirty="0">
                <a:cs typeface="Calibri"/>
              </a:rPr>
              <a:t> </a:t>
            </a:r>
            <a:r>
              <a:rPr lang="fr-CH" sz="3600" dirty="0" err="1">
                <a:cs typeface="Calibri"/>
              </a:rPr>
              <a:t>syntactic</a:t>
            </a:r>
            <a:r>
              <a:rPr lang="fr-CH" sz="3600" dirty="0">
                <a:cs typeface="Calibri"/>
              </a:rPr>
              <a:t> </a:t>
            </a:r>
            <a:r>
              <a:rPr lang="fr-CH" sz="3600" dirty="0" err="1">
                <a:cs typeface="Calibri"/>
              </a:rPr>
              <a:t>framework</a:t>
            </a:r>
            <a:r>
              <a:rPr lang="fr-CH" sz="3600" dirty="0">
                <a:cs typeface="Calibri"/>
              </a:rPr>
              <a:t> to </a:t>
            </a:r>
            <a:r>
              <a:rPr lang="fr-CH" sz="3600" dirty="0" err="1">
                <a:cs typeface="Calibri"/>
              </a:rPr>
              <a:t>represent</a:t>
            </a:r>
            <a:r>
              <a:rPr lang="fr-CH" sz="3600" dirty="0">
                <a:cs typeface="Calibri"/>
              </a:rPr>
              <a:t> </a:t>
            </a:r>
            <a:r>
              <a:rPr lang="fr-CH" sz="3600" dirty="0" err="1">
                <a:cs typeface="Calibri"/>
              </a:rPr>
              <a:t>standardized</a:t>
            </a:r>
            <a:r>
              <a:rPr lang="fr-CH" sz="3600" dirty="0">
                <a:cs typeface="Calibri"/>
              </a:rPr>
              <a:t> </a:t>
            </a:r>
            <a:r>
              <a:rPr lang="fr-CH" sz="3600" dirty="0" err="1">
                <a:cs typeface="Calibri"/>
              </a:rPr>
              <a:t>domain</a:t>
            </a:r>
            <a:r>
              <a:rPr lang="fr-CH" sz="3600" dirty="0">
                <a:cs typeface="Calibri"/>
              </a:rPr>
              <a:t> </a:t>
            </a:r>
            <a:r>
              <a:rPr lang="fr-CH" sz="3600" dirty="0" err="1">
                <a:cs typeface="Calibri"/>
              </a:rPr>
              <a:t>models</a:t>
            </a:r>
            <a:endParaRPr lang="fr-CH" sz="3600" dirty="0">
              <a:cs typeface="Calibri"/>
            </a:endParaRPr>
          </a:p>
          <a:p>
            <a:pPr marL="524782" indent="-457246">
              <a:buFont typeface="+mj-lt"/>
              <a:buAutoNum type="alphaUcPeriod"/>
            </a:pPr>
            <a:r>
              <a:rPr lang="fr-CH" sz="3600" dirty="0" err="1">
                <a:cs typeface="Calibri"/>
              </a:rPr>
              <a:t>can</a:t>
            </a:r>
            <a:r>
              <a:rPr lang="fr-CH" sz="3600" dirty="0">
                <a:cs typeface="Calibri"/>
              </a:rPr>
              <a:t> </a:t>
            </a:r>
            <a:r>
              <a:rPr lang="fr-CH" sz="3600" dirty="0" err="1">
                <a:cs typeface="Calibri"/>
              </a:rPr>
              <a:t>be</a:t>
            </a:r>
            <a:r>
              <a:rPr lang="fr-CH" sz="3600" dirty="0">
                <a:cs typeface="Calibri"/>
              </a:rPr>
              <a:t> </a:t>
            </a:r>
            <a:r>
              <a:rPr lang="fr-CH" sz="3600" dirty="0" err="1">
                <a:cs typeface="Calibri"/>
              </a:rPr>
              <a:t>used</a:t>
            </a:r>
            <a:r>
              <a:rPr lang="fr-CH" sz="3600" dirty="0">
                <a:cs typeface="Calibri"/>
              </a:rPr>
              <a:t> as a mediation </a:t>
            </a:r>
            <a:r>
              <a:rPr lang="fr-CH" sz="3600" dirty="0" err="1">
                <a:cs typeface="Calibri"/>
              </a:rPr>
              <a:t>framework</a:t>
            </a:r>
            <a:r>
              <a:rPr lang="fr-CH" sz="3600" dirty="0">
                <a:cs typeface="Calibri"/>
              </a:rPr>
              <a:t> for </a:t>
            </a:r>
            <a:r>
              <a:rPr lang="fr-CH" sz="3600" dirty="0" err="1">
                <a:cs typeface="Calibri"/>
              </a:rPr>
              <a:t>integrating</a:t>
            </a:r>
            <a:r>
              <a:rPr lang="fr-CH" sz="3600" dirty="0">
                <a:cs typeface="Calibri"/>
              </a:rPr>
              <a:t> </a:t>
            </a:r>
            <a:r>
              <a:rPr lang="fr-CH" sz="3600" dirty="0" err="1">
                <a:cs typeface="Calibri"/>
              </a:rPr>
              <a:t>semantically</a:t>
            </a:r>
            <a:r>
              <a:rPr lang="fr-CH" sz="3600" dirty="0">
                <a:cs typeface="Calibri"/>
              </a:rPr>
              <a:t> </a:t>
            </a:r>
            <a:r>
              <a:rPr lang="fr-CH" sz="3600" dirty="0" err="1">
                <a:cs typeface="Calibri"/>
              </a:rPr>
              <a:t>heterogeneous</a:t>
            </a:r>
            <a:r>
              <a:rPr lang="fr-CH" sz="3600" dirty="0">
                <a:cs typeface="Calibri"/>
              </a:rPr>
              <a:t> </a:t>
            </a:r>
            <a:r>
              <a:rPr lang="fr-CH" sz="3600" dirty="0" err="1">
                <a:cs typeface="Calibri"/>
              </a:rPr>
              <a:t>databases</a:t>
            </a:r>
            <a:endParaRPr lang="fr-CH" sz="3600" dirty="0">
              <a:cs typeface="Calibri"/>
            </a:endParaRPr>
          </a:p>
        </p:txBody>
      </p:sp>
      <p:sp>
        <p:nvSpPr>
          <p:cNvPr id="2" name="Footer Placeholder 1">
            <a:extLst>
              <a:ext uri="{FF2B5EF4-FFF2-40B4-BE49-F238E27FC236}">
                <a16:creationId xmlns:a16="http://schemas.microsoft.com/office/drawing/2014/main" id="{B33B13AD-2F21-9A48-AF0E-EF7B0F0FC93F}"/>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noFill/>
        </p:spPr>
        <p:txBody>
          <a:bodyPr lIns="113898" tIns="56949" rIns="113898" bIns="56949"/>
          <a:lstStyle/>
          <a:p>
            <a:pPr eaLnBrk="1" hangingPunct="1"/>
            <a:r>
              <a:rPr lang="en-US" dirty="0"/>
              <a:t>Database Schemas</a:t>
            </a:r>
          </a:p>
        </p:txBody>
      </p:sp>
      <p:sp>
        <p:nvSpPr>
          <p:cNvPr id="6148" name="Rectangle 3"/>
          <p:cNvSpPr>
            <a:spLocks noGrp="1" noChangeArrowheads="1"/>
          </p:cNvSpPr>
          <p:nvPr>
            <p:ph type="body" idx="1"/>
          </p:nvPr>
        </p:nvSpPr>
        <p:spPr>
          <a:noFill/>
        </p:spPr>
        <p:txBody>
          <a:bodyPr lIns="113898" tIns="56949" rIns="113898" bIns="56949"/>
          <a:lstStyle/>
          <a:p>
            <a:pPr eaLnBrk="1" hangingPunct="1"/>
            <a:r>
              <a:rPr lang="fr-CH" sz="3200" b="1" dirty="0" err="1"/>
              <a:t>Schemas</a:t>
            </a:r>
            <a:r>
              <a:rPr lang="fr-CH" sz="3200" b="1" dirty="0"/>
              <a:t> </a:t>
            </a:r>
            <a:r>
              <a:rPr lang="fr-CH" sz="3200" dirty="0" err="1"/>
              <a:t>define</a:t>
            </a:r>
            <a:r>
              <a:rPr lang="fr-CH" sz="3200" dirty="0"/>
              <a:t> data structures for </a:t>
            </a:r>
            <a:r>
              <a:rPr lang="fr-CH" sz="3200" dirty="0" err="1"/>
              <a:t>databases</a:t>
            </a:r>
            <a:endParaRPr lang="fr-CH" sz="3200" dirty="0"/>
          </a:p>
          <a:p>
            <a:pPr lvl="1" eaLnBrk="1" hangingPunct="1"/>
            <a:r>
              <a:rPr lang="fr-CH" sz="2800" dirty="0"/>
              <a:t>Relational database schemas, XML Schemas</a:t>
            </a:r>
            <a:endParaRPr lang="en-US" sz="2000" dirty="0"/>
          </a:p>
          <a:p>
            <a:r>
              <a:rPr lang="en-US" sz="3200" dirty="0"/>
              <a:t>Agreement on data structures</a:t>
            </a:r>
          </a:p>
          <a:p>
            <a:pPr lvl="1"/>
            <a:r>
              <a:rPr lang="en-US" sz="2800" dirty="0"/>
              <a:t>Well understood meaning of data values</a:t>
            </a:r>
          </a:p>
          <a:p>
            <a:pPr lvl="1" eaLnBrk="1" hangingPunct="1"/>
            <a:r>
              <a:rPr lang="en-US" sz="2800" dirty="0"/>
              <a:t>Data consistency, e.g., integrity constraints</a:t>
            </a:r>
          </a:p>
          <a:p>
            <a:r>
              <a:rPr lang="en-US" sz="3200" dirty="0"/>
              <a:t>Optimizing query evaluation and data storage</a:t>
            </a:r>
          </a:p>
          <a:p>
            <a:pPr lvl="1"/>
            <a:r>
              <a:rPr lang="en-US" sz="2800" dirty="0"/>
              <a:t>e.g., indexing, query optimization</a:t>
            </a:r>
          </a:p>
          <a:p>
            <a:endParaRPr lang="en-GB" sz="3200" dirty="0"/>
          </a:p>
          <a:p>
            <a:endParaRPr lang="fr-FR" sz="3200" dirty="0"/>
          </a:p>
          <a:p>
            <a:pPr eaLnBrk="1" hangingPunct="1">
              <a:buFontTx/>
              <a:buChar char="–"/>
            </a:pPr>
            <a:endParaRPr lang="en-US" sz="1800" dirty="0"/>
          </a:p>
        </p:txBody>
      </p:sp>
      <p:sp>
        <p:nvSpPr>
          <p:cNvPr id="7" name="Footer Placeholder 3"/>
          <p:cNvSpPr>
            <a:spLocks noGrp="1"/>
          </p:cNvSpPr>
          <p:nvPr>
            <p:ph type="ftr" sz="quarter" idx="10"/>
          </p:nvPr>
        </p:nvSpPr>
        <p:spPr>
          <a:xfrm>
            <a:off x="197988" y="7481535"/>
            <a:ext cx="7622527" cy="264054"/>
          </a:xfrm>
        </p:spPr>
        <p:txBody>
          <a:bodyPr/>
          <a:lstStyle/>
          <a:p>
            <a:pPr>
              <a:defRPr/>
            </a:pPr>
            <a:r>
              <a:rPr lang="fr-CH"/>
              <a:t>©2023, Karl Aberer, EPFL-IC, Laboratoire de systèmes d'informations répartis </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2551120619"/>
              </p:ext>
            </p:extLst>
          </p:nvPr>
        </p:nvGraphicFramePr>
        <p:xfrm>
          <a:off x="1418592" y="5572379"/>
          <a:ext cx="5269425" cy="1549116"/>
        </p:xfrm>
        <a:graphic>
          <a:graphicData uri="http://schemas.openxmlformats.org/drawingml/2006/table">
            <a:tbl>
              <a:tblPr firstRow="1" bandRow="1">
                <a:tableStyleId>{5FD0F851-EC5A-4D38-B0AD-8093EC10F338}</a:tableStyleId>
              </a:tblPr>
              <a:tblGrid>
                <a:gridCol w="1756475">
                  <a:extLst>
                    <a:ext uri="{9D8B030D-6E8A-4147-A177-3AD203B41FA5}">
                      <a16:colId xmlns:a16="http://schemas.microsoft.com/office/drawing/2014/main" val="20000"/>
                    </a:ext>
                  </a:extLst>
                </a:gridCol>
                <a:gridCol w="1756475">
                  <a:extLst>
                    <a:ext uri="{9D8B030D-6E8A-4147-A177-3AD203B41FA5}">
                      <a16:colId xmlns:a16="http://schemas.microsoft.com/office/drawing/2014/main" val="20001"/>
                    </a:ext>
                  </a:extLst>
                </a:gridCol>
                <a:gridCol w="1756475">
                  <a:extLst>
                    <a:ext uri="{9D8B030D-6E8A-4147-A177-3AD203B41FA5}">
                      <a16:colId xmlns:a16="http://schemas.microsoft.com/office/drawing/2014/main" val="20002"/>
                    </a:ext>
                  </a:extLst>
                </a:gridCol>
              </a:tblGrid>
              <a:tr h="387279">
                <a:tc>
                  <a:txBody>
                    <a:bodyPr/>
                    <a:lstStyle/>
                    <a:p>
                      <a:r>
                        <a:rPr lang="fr-FR" sz="1800" dirty="0">
                          <a:latin typeface="Calibri"/>
                          <a:cs typeface="Calibri"/>
                        </a:rPr>
                        <a:t>STUDENTID</a:t>
                      </a:r>
                    </a:p>
                  </a:txBody>
                  <a:tcPr marL="118793" marR="118793" marT="52811" marB="52811"/>
                </a:tc>
                <a:tc>
                  <a:txBody>
                    <a:bodyPr/>
                    <a:lstStyle/>
                    <a:p>
                      <a:r>
                        <a:rPr lang="fr-FR" sz="1800" dirty="0">
                          <a:latin typeface="Calibri"/>
                          <a:cs typeface="Calibri"/>
                        </a:rPr>
                        <a:t>NAME</a:t>
                      </a:r>
                    </a:p>
                  </a:txBody>
                  <a:tcPr marL="118793" marR="118793" marT="52811" marB="52811"/>
                </a:tc>
                <a:tc>
                  <a:txBody>
                    <a:bodyPr/>
                    <a:lstStyle/>
                    <a:p>
                      <a:r>
                        <a:rPr lang="fr-FR" sz="1800" dirty="0">
                          <a:latin typeface="Calibri"/>
                          <a:cs typeface="Calibri"/>
                        </a:rPr>
                        <a:t>COURSE</a:t>
                      </a:r>
                    </a:p>
                  </a:txBody>
                  <a:tcPr marL="118793" marR="118793" marT="52811" marB="52811"/>
                </a:tc>
                <a:extLst>
                  <a:ext uri="{0D108BD9-81ED-4DB2-BD59-A6C34878D82A}">
                    <a16:rowId xmlns:a16="http://schemas.microsoft.com/office/drawing/2014/main" val="10000"/>
                  </a:ext>
                </a:extLst>
              </a:tr>
              <a:tr h="387279">
                <a:tc>
                  <a:txBody>
                    <a:bodyPr/>
                    <a:lstStyle/>
                    <a:p>
                      <a:r>
                        <a:rPr lang="fr-FR" sz="1800" dirty="0">
                          <a:latin typeface="Calibri"/>
                          <a:cs typeface="Calibri"/>
                        </a:rPr>
                        <a:t>1234</a:t>
                      </a:r>
                    </a:p>
                  </a:txBody>
                  <a:tcPr marL="118793" marR="118793" marT="52811" marB="52811"/>
                </a:tc>
                <a:tc>
                  <a:txBody>
                    <a:bodyPr/>
                    <a:lstStyle/>
                    <a:p>
                      <a:r>
                        <a:rPr lang="fr-FR" sz="1800" dirty="0">
                          <a:latin typeface="Calibri"/>
                          <a:cs typeface="Calibri"/>
                        </a:rPr>
                        <a:t>John</a:t>
                      </a:r>
                    </a:p>
                  </a:txBody>
                  <a:tcPr marL="118793" marR="118793" marT="52811" marB="52811"/>
                </a:tc>
                <a:tc>
                  <a:txBody>
                    <a:bodyPr/>
                    <a:lstStyle/>
                    <a:p>
                      <a:r>
                        <a:rPr lang="fr-FR" sz="1800" dirty="0">
                          <a:latin typeface="Calibri"/>
                          <a:cs typeface="Calibri"/>
                        </a:rPr>
                        <a:t>DIS</a:t>
                      </a:r>
                    </a:p>
                  </a:txBody>
                  <a:tcPr marL="118793" marR="118793" marT="52811" marB="52811"/>
                </a:tc>
                <a:extLst>
                  <a:ext uri="{0D108BD9-81ED-4DB2-BD59-A6C34878D82A}">
                    <a16:rowId xmlns:a16="http://schemas.microsoft.com/office/drawing/2014/main" val="10001"/>
                  </a:ext>
                </a:extLst>
              </a:tr>
              <a:tr h="387279">
                <a:tc>
                  <a:txBody>
                    <a:bodyPr/>
                    <a:lstStyle/>
                    <a:p>
                      <a:r>
                        <a:rPr lang="fr-FR" sz="1800" dirty="0">
                          <a:latin typeface="Calibri"/>
                          <a:cs typeface="Calibri"/>
                        </a:rPr>
                        <a:t>3456</a:t>
                      </a:r>
                    </a:p>
                  </a:txBody>
                  <a:tcPr marL="118793" marR="118793" marT="52811" marB="52811"/>
                </a:tc>
                <a:tc>
                  <a:txBody>
                    <a:bodyPr/>
                    <a:lstStyle/>
                    <a:p>
                      <a:r>
                        <a:rPr lang="fr-FR" sz="1800" dirty="0">
                          <a:latin typeface="Calibri"/>
                          <a:cs typeface="Calibri"/>
                        </a:rPr>
                        <a:t>Bob</a:t>
                      </a:r>
                    </a:p>
                  </a:txBody>
                  <a:tcPr marL="118793" marR="118793" marT="52811" marB="52811"/>
                </a:tc>
                <a:tc>
                  <a:txBody>
                    <a:bodyPr/>
                    <a:lstStyle/>
                    <a:p>
                      <a:r>
                        <a:rPr lang="fr-FR" sz="1800" dirty="0" err="1">
                          <a:latin typeface="Calibri"/>
                          <a:cs typeface="Calibri"/>
                        </a:rPr>
                        <a:t>physics</a:t>
                      </a:r>
                      <a:endParaRPr lang="fr-FR" sz="1800" dirty="0">
                        <a:latin typeface="Calibri"/>
                        <a:cs typeface="Calibri"/>
                      </a:endParaRPr>
                    </a:p>
                  </a:txBody>
                  <a:tcPr marL="118793" marR="118793" marT="52811" marB="52811"/>
                </a:tc>
                <a:extLst>
                  <a:ext uri="{0D108BD9-81ED-4DB2-BD59-A6C34878D82A}">
                    <a16:rowId xmlns:a16="http://schemas.microsoft.com/office/drawing/2014/main" val="10002"/>
                  </a:ext>
                </a:extLst>
              </a:tr>
              <a:tr h="387279">
                <a:tc>
                  <a:txBody>
                    <a:bodyPr/>
                    <a:lstStyle/>
                    <a:p>
                      <a:r>
                        <a:rPr lang="fr-FR" sz="1800" dirty="0">
                          <a:latin typeface="Calibri"/>
                          <a:cs typeface="Calibri"/>
                        </a:rPr>
                        <a:t>2345</a:t>
                      </a:r>
                    </a:p>
                  </a:txBody>
                  <a:tcPr marL="118793" marR="118793" marT="52811" marB="52811"/>
                </a:tc>
                <a:tc>
                  <a:txBody>
                    <a:bodyPr/>
                    <a:lstStyle/>
                    <a:p>
                      <a:r>
                        <a:rPr lang="fr-FR" sz="1800" dirty="0">
                          <a:latin typeface="Calibri"/>
                          <a:cs typeface="Calibri"/>
                        </a:rPr>
                        <a:t>Ann</a:t>
                      </a:r>
                    </a:p>
                  </a:txBody>
                  <a:tcPr marL="118793" marR="118793" marT="52811" marB="52811"/>
                </a:tc>
                <a:tc>
                  <a:txBody>
                    <a:bodyPr/>
                    <a:lstStyle/>
                    <a:p>
                      <a:r>
                        <a:rPr lang="fr-FR" sz="1800" dirty="0">
                          <a:latin typeface="Calibri"/>
                          <a:cs typeface="Calibri"/>
                        </a:rPr>
                        <a:t>DIS</a:t>
                      </a:r>
                    </a:p>
                  </a:txBody>
                  <a:tcPr marL="118793" marR="118793" marT="52811" marB="52811"/>
                </a:tc>
                <a:extLst>
                  <a:ext uri="{0D108BD9-81ED-4DB2-BD59-A6C34878D82A}">
                    <a16:rowId xmlns:a16="http://schemas.microsoft.com/office/drawing/2014/main" val="10003"/>
                  </a:ext>
                </a:extLst>
              </a:tr>
            </a:tbl>
          </a:graphicData>
        </a:graphic>
      </p:graphicFrame>
      <p:sp>
        <p:nvSpPr>
          <p:cNvPr id="2" name="Oval 1"/>
          <p:cNvSpPr/>
          <p:nvPr/>
        </p:nvSpPr>
        <p:spPr bwMode="auto">
          <a:xfrm>
            <a:off x="794497" y="5374803"/>
            <a:ext cx="6174161" cy="748583"/>
          </a:xfrm>
          <a:prstGeom prst="ellipse">
            <a:avLst/>
          </a:prstGeom>
          <a:no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en-GB"/>
          </a:p>
        </p:txBody>
      </p:sp>
      <p:sp>
        <p:nvSpPr>
          <p:cNvPr id="3" name="Rectangle 2"/>
          <p:cNvSpPr/>
          <p:nvPr/>
        </p:nvSpPr>
        <p:spPr>
          <a:xfrm>
            <a:off x="7116220" y="5541155"/>
            <a:ext cx="1206338" cy="452807"/>
          </a:xfrm>
          <a:prstGeom prst="rect">
            <a:avLst/>
          </a:prstGeom>
        </p:spPr>
        <p:txBody>
          <a:bodyPr wrap="none" lIns="113148" tIns="56574" rIns="113148" bIns="56574">
            <a:spAutoFit/>
          </a:bodyPr>
          <a:lstStyle/>
          <a:p>
            <a:r>
              <a:rPr lang="fr-CH" sz="2200" b="1" dirty="0">
                <a:latin typeface="Calibri" charset="0"/>
                <a:ea typeface="Calibri" charset="0"/>
                <a:cs typeface="Calibri" charset="0"/>
              </a:rPr>
              <a:t>Schema </a:t>
            </a:r>
            <a:endParaRPr lang="en-GB" sz="2200" dirty="0">
              <a:latin typeface="Calibri" charset="0"/>
              <a:ea typeface="Calibri" charset="0"/>
              <a:cs typeface="Calibri" charset="0"/>
            </a:endParaRPr>
          </a:p>
        </p:txBody>
      </p:sp>
    </p:spTree>
    <p:extLst>
      <p:ext uri="{BB962C8B-B14F-4D97-AF65-F5344CB8AC3E}">
        <p14:creationId xmlns:p14="http://schemas.microsoft.com/office/powerpoint/2010/main" val="2738843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23B4A1-4DDD-6E40-83E0-545CC11AF2C8}"/>
              </a:ext>
            </a:extLst>
          </p:cNvPr>
          <p:cNvSpPr>
            <a:spLocks noGrp="1"/>
          </p:cNvSpPr>
          <p:nvPr>
            <p:ph type="title"/>
          </p:nvPr>
        </p:nvSpPr>
        <p:spPr>
          <a:xfrm>
            <a:off x="197987" y="352072"/>
            <a:ext cx="12078348" cy="1056217"/>
          </a:xfrm>
        </p:spPr>
        <p:txBody>
          <a:bodyPr/>
          <a:lstStyle/>
          <a:p>
            <a:r>
              <a:rPr lang="en-GB" sz="4800" dirty="0"/>
              <a:t>4.2.4 RDF - </a:t>
            </a:r>
            <a:r>
              <a:rPr lang="de-DE" sz="4800" dirty="0" err="1"/>
              <a:t>Resource</a:t>
            </a:r>
            <a:r>
              <a:rPr lang="de-DE" sz="4800" dirty="0"/>
              <a:t> Description Framework</a:t>
            </a:r>
            <a:endParaRPr lang="en-US" dirty="0"/>
          </a:p>
        </p:txBody>
      </p:sp>
      <p:sp>
        <p:nvSpPr>
          <p:cNvPr id="6" name="Content Placeholder 5">
            <a:extLst>
              <a:ext uri="{FF2B5EF4-FFF2-40B4-BE49-F238E27FC236}">
                <a16:creationId xmlns:a16="http://schemas.microsoft.com/office/drawing/2014/main" id="{97FB9A79-906E-0B47-B32C-64B0DCE96DE6}"/>
              </a:ext>
            </a:extLst>
          </p:cNvPr>
          <p:cNvSpPr>
            <a:spLocks noGrp="1"/>
          </p:cNvSpPr>
          <p:nvPr>
            <p:ph idx="1"/>
          </p:nvPr>
        </p:nvSpPr>
        <p:spPr/>
        <p:txBody>
          <a:bodyPr/>
          <a:lstStyle/>
          <a:p>
            <a:r>
              <a:rPr lang="en-US" dirty="0"/>
              <a:t>How to produce a serialized representation of a graph?</a:t>
            </a:r>
          </a:p>
          <a:p>
            <a:endParaRPr lang="en-US" dirty="0"/>
          </a:p>
          <a:p>
            <a:r>
              <a:rPr lang="en-US" dirty="0"/>
              <a:t>How to describe complex entities?</a:t>
            </a:r>
          </a:p>
          <a:p>
            <a:endParaRPr lang="en-US" dirty="0"/>
          </a:p>
          <a:p>
            <a:r>
              <a:rPr lang="en-US" dirty="0"/>
              <a:t>How to incorporate schema information into a knowledge graph?</a:t>
            </a:r>
          </a:p>
          <a:p>
            <a:endParaRPr lang="en-US" dirty="0"/>
          </a:p>
          <a:p>
            <a:r>
              <a:rPr lang="en-US" dirty="0"/>
              <a:t>How to reason about the knowledge graph?</a:t>
            </a:r>
          </a:p>
        </p:txBody>
      </p:sp>
      <p:sp>
        <p:nvSpPr>
          <p:cNvPr id="4" name="Footer Placeholder 3">
            <a:extLst>
              <a:ext uri="{FF2B5EF4-FFF2-40B4-BE49-F238E27FC236}">
                <a16:creationId xmlns:a16="http://schemas.microsoft.com/office/drawing/2014/main" id="{265533BB-BF75-0347-8162-74408EC9D863}"/>
              </a:ext>
            </a:extLst>
          </p:cNvPr>
          <p:cNvSpPr>
            <a:spLocks noGrp="1"/>
          </p:cNvSpPr>
          <p:nvPr>
            <p:ph type="ftr" sz="quarter" idx="10"/>
          </p:nvPr>
        </p:nvSpPr>
        <p:spPr/>
        <p:txBody>
          <a:bodyPr/>
          <a:lstStyle/>
          <a:p>
            <a:r>
              <a:rPr lang="fr-CH"/>
              <a:t>©2023, Karl Aberer, EPFL-IC, Laboratoire de systèmes d'informations répartis </a:t>
            </a:r>
            <a:endParaRPr lang="en-GB"/>
          </a:p>
        </p:txBody>
      </p:sp>
    </p:spTree>
    <p:extLst>
      <p:ext uri="{BB962C8B-B14F-4D97-AF65-F5344CB8AC3E}">
        <p14:creationId xmlns:p14="http://schemas.microsoft.com/office/powerpoint/2010/main" val="4250591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de-DE" dirty="0"/>
              <a:t>RDF Model</a:t>
            </a:r>
            <a:endParaRPr lang="en-GB" dirty="0"/>
          </a:p>
        </p:txBody>
      </p:sp>
      <p:sp>
        <p:nvSpPr>
          <p:cNvPr id="5124" name="Rectangle 3"/>
          <p:cNvSpPr>
            <a:spLocks noGrp="1" noChangeArrowheads="1"/>
          </p:cNvSpPr>
          <p:nvPr>
            <p:ph type="body" idx="1"/>
          </p:nvPr>
        </p:nvSpPr>
        <p:spPr/>
        <p:txBody>
          <a:bodyPr/>
          <a:lstStyle/>
          <a:p>
            <a:pPr eaLnBrk="1" hangingPunct="1"/>
            <a:r>
              <a:rPr lang="de-DE" sz="2800" dirty="0"/>
              <a:t>RDF (</a:t>
            </a:r>
            <a:r>
              <a:rPr lang="de-DE" sz="2800" dirty="0" err="1"/>
              <a:t>Instances</a:t>
            </a:r>
            <a:r>
              <a:rPr lang="de-DE" sz="2800" dirty="0"/>
              <a:t>)</a:t>
            </a:r>
          </a:p>
          <a:p>
            <a:pPr lvl="1" eaLnBrk="1" hangingPunct="1"/>
            <a:r>
              <a:rPr lang="de-DE" sz="2400" i="1" dirty="0"/>
              <a:t>Statements</a:t>
            </a:r>
            <a:r>
              <a:rPr lang="de-DE" sz="2400" dirty="0"/>
              <a:t> </a:t>
            </a:r>
            <a:r>
              <a:rPr lang="de-DE" sz="2400" dirty="0" err="1"/>
              <a:t>about</a:t>
            </a:r>
            <a:r>
              <a:rPr lang="de-DE" sz="2400" dirty="0"/>
              <a:t> </a:t>
            </a:r>
            <a:r>
              <a:rPr lang="de-DE" sz="2400" i="1" dirty="0"/>
              <a:t>R</a:t>
            </a:r>
            <a:r>
              <a:rPr lang="en-US" sz="2400" i="1" dirty="0" err="1"/>
              <a:t>esources</a:t>
            </a:r>
            <a:r>
              <a:rPr lang="en-US" sz="2400" dirty="0"/>
              <a:t> (</a:t>
            </a:r>
            <a:r>
              <a:rPr lang="en-US" sz="2400" u="sng" dirty="0"/>
              <a:t>addressable by an URI</a:t>
            </a:r>
            <a:r>
              <a:rPr lang="en-US" sz="2400" dirty="0"/>
              <a:t>) and literals (XML data)</a:t>
            </a:r>
          </a:p>
          <a:p>
            <a:pPr lvl="1" eaLnBrk="1" hangingPunct="1"/>
            <a:r>
              <a:rPr lang="en-US" sz="2400" dirty="0"/>
              <a:t>Statements are of the form: subject property object </a:t>
            </a:r>
          </a:p>
          <a:p>
            <a:pPr lvl="1" eaLnBrk="1" hangingPunct="1"/>
            <a:r>
              <a:rPr lang="en-US" sz="2400" dirty="0"/>
              <a:t>Like simple natural language sentences</a:t>
            </a:r>
          </a:p>
          <a:p>
            <a:pPr lvl="1" eaLnBrk="1" hangingPunct="1"/>
            <a:r>
              <a:rPr lang="en-GB" sz="2400" dirty="0"/>
              <a:t>RDF statements are themselves </a:t>
            </a:r>
            <a:r>
              <a:rPr lang="fr-CH" sz="2400" dirty="0"/>
              <a:t>r</a:t>
            </a:r>
            <a:r>
              <a:rPr lang="en-GB" sz="2400" dirty="0" err="1"/>
              <a:t>esources</a:t>
            </a:r>
            <a:r>
              <a:rPr lang="fr-CH" sz="2400" dirty="0"/>
              <a:t> (</a:t>
            </a:r>
            <a:r>
              <a:rPr lang="fr-CH" sz="2400" dirty="0" err="1"/>
              <a:t>reasoning</a:t>
            </a:r>
            <a:r>
              <a:rPr lang="fr-CH" sz="2400" dirty="0"/>
              <a:t> about RDF)</a:t>
            </a:r>
          </a:p>
          <a:p>
            <a:pPr lvl="1" eaLnBrk="1" hangingPunct="1"/>
            <a:r>
              <a:rPr lang="en-GB" sz="2400" i="1" dirty="0"/>
              <a:t>Properties</a:t>
            </a:r>
            <a:r>
              <a:rPr lang="en-GB" sz="2400" dirty="0"/>
              <a:t> define relationships to other resources or atomic values</a:t>
            </a:r>
            <a:endParaRPr lang="de-DE" sz="2800" dirty="0"/>
          </a:p>
          <a:p>
            <a:pPr eaLnBrk="1" hangingPunct="1"/>
            <a:r>
              <a:rPr lang="de-DE" sz="2800" dirty="0"/>
              <a:t>RDF-Schema</a:t>
            </a:r>
          </a:p>
          <a:p>
            <a:pPr lvl="1" eaLnBrk="1" hangingPunct="1"/>
            <a:r>
              <a:rPr lang="en-US" sz="2400" dirty="0"/>
              <a:t>Data model to specify schemas for RDF instances</a:t>
            </a:r>
          </a:p>
          <a:p>
            <a:pPr lvl="1" eaLnBrk="1" hangingPunct="1"/>
            <a:r>
              <a:rPr lang="en-US" sz="2400" dirty="0"/>
              <a:t>Which properties are applicable for which objects with which subjects</a:t>
            </a:r>
          </a:p>
          <a:p>
            <a:pPr lvl="1" eaLnBrk="1" hangingPunct="1"/>
            <a:r>
              <a:rPr lang="en-US" sz="2400" dirty="0"/>
              <a:t>Defines “grammar” and “vocabulary” for semantic domains (ontology language)</a:t>
            </a:r>
            <a:endParaRPr lang="en-US" sz="2800" dirty="0"/>
          </a:p>
          <a:p>
            <a:pPr eaLnBrk="1" hangingPunct="1"/>
            <a:endParaRPr lang="de-DE" sz="2800" dirty="0"/>
          </a:p>
          <a:p>
            <a:pPr eaLnBrk="1" hangingPunct="1"/>
            <a:r>
              <a:rPr lang="de-DE" sz="2800" dirty="0"/>
              <a:t>Relation RDF vs. RDFS </a:t>
            </a:r>
            <a:r>
              <a:rPr lang="de-DE" sz="2800" dirty="0" err="1"/>
              <a:t>comparable</a:t>
            </a:r>
            <a:r>
              <a:rPr lang="de-DE" sz="2800" dirty="0"/>
              <a:t> </a:t>
            </a:r>
            <a:r>
              <a:rPr lang="de-DE" sz="2800" dirty="0" err="1"/>
              <a:t>to</a:t>
            </a:r>
            <a:r>
              <a:rPr lang="de-DE" sz="2800" dirty="0"/>
              <a:t> well-</a:t>
            </a:r>
            <a:r>
              <a:rPr lang="de-DE" sz="2800" dirty="0" err="1"/>
              <a:t>formed</a:t>
            </a:r>
            <a:r>
              <a:rPr lang="de-DE" sz="2800" dirty="0"/>
              <a:t> vs. valid XML</a:t>
            </a:r>
          </a:p>
          <a:p>
            <a:pPr eaLnBrk="1" hangingPunct="1"/>
            <a:endParaRPr lang="en-GB" sz="2800" dirty="0"/>
          </a:p>
        </p:txBody>
      </p:sp>
      <p:sp>
        <p:nvSpPr>
          <p:cNvPr id="2" name="Footer Placeholder 1"/>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846825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a:t>RDF Statements Example</a:t>
            </a:r>
          </a:p>
        </p:txBody>
      </p:sp>
      <p:sp>
        <p:nvSpPr>
          <p:cNvPr id="6148" name="Text Box 3"/>
          <p:cNvSpPr txBox="1">
            <a:spLocks noChangeArrowheads="1"/>
          </p:cNvSpPr>
          <p:nvPr/>
        </p:nvSpPr>
        <p:spPr bwMode="auto">
          <a:xfrm>
            <a:off x="3536970" y="1663788"/>
            <a:ext cx="2203946" cy="986204"/>
          </a:xfrm>
          <a:prstGeom prst="rect">
            <a:avLst/>
          </a:prstGeom>
          <a:noFill/>
          <a:ln w="12700">
            <a:solidFill>
              <a:schemeClr val="tx1"/>
            </a:solidFill>
            <a:miter lim="800000"/>
            <a:headEnd type="none" w="sm" len="sm"/>
            <a:tailEnd type="none" w="sm" len="sm"/>
          </a:ln>
        </p:spPr>
        <p:txBody>
          <a:bodyPr wrap="none" lIns="107986" tIns="53993" rIns="107986" bIns="53993">
            <a:spAutoFit/>
          </a:bodyPr>
          <a:lstStyle/>
          <a:p>
            <a:pPr algn="l" defTabSz="899860" eaLnBrk="0" hangingPunct="0"/>
            <a:r>
              <a:rPr lang="en-US" sz="1900">
                <a:solidFill>
                  <a:srgbClr val="FF9900"/>
                </a:solidFill>
                <a:latin typeface="Calibri" charset="0"/>
                <a:ea typeface="Calibri" charset="0"/>
                <a:cs typeface="Calibri" charset="0"/>
              </a:rPr>
              <a:t>http://www.doc.ch/</a:t>
            </a:r>
            <a:endParaRPr lang="en-US" sz="1900">
              <a:solidFill>
                <a:srgbClr val="00CC99"/>
              </a:solidFill>
              <a:latin typeface="Calibri" charset="0"/>
              <a:ea typeface="Calibri" charset="0"/>
              <a:cs typeface="Calibri" charset="0"/>
            </a:endParaRPr>
          </a:p>
          <a:p>
            <a:pPr algn="l" defTabSz="899860" eaLnBrk="0" hangingPunct="0"/>
            <a:r>
              <a:rPr lang="en-US" sz="1900">
                <a:solidFill>
                  <a:srgbClr val="00CC99"/>
                </a:solidFill>
                <a:latin typeface="Calibri" charset="0"/>
                <a:ea typeface="Calibri" charset="0"/>
                <a:cs typeface="Calibri" charset="0"/>
              </a:rPr>
              <a:t>created by</a:t>
            </a:r>
            <a:endParaRPr lang="en-US" sz="1900">
              <a:solidFill>
                <a:schemeClr val="accent1"/>
              </a:solidFill>
              <a:latin typeface="Calibri" charset="0"/>
              <a:ea typeface="Calibri" charset="0"/>
              <a:cs typeface="Calibri" charset="0"/>
            </a:endParaRPr>
          </a:p>
          <a:p>
            <a:pPr algn="l" defTabSz="899860" eaLnBrk="0" hangingPunct="0"/>
            <a:r>
              <a:rPr lang="en-US" sz="1900">
                <a:solidFill>
                  <a:schemeClr val="accent2"/>
                </a:solidFill>
                <a:latin typeface="Calibri" charset="0"/>
                <a:ea typeface="Calibri" charset="0"/>
                <a:cs typeface="Calibri" charset="0"/>
              </a:rPr>
              <a:t>John Smith</a:t>
            </a:r>
          </a:p>
        </p:txBody>
      </p:sp>
      <p:sp>
        <p:nvSpPr>
          <p:cNvPr id="6149" name="Text Box 4"/>
          <p:cNvSpPr txBox="1">
            <a:spLocks noChangeArrowheads="1"/>
          </p:cNvSpPr>
          <p:nvPr/>
        </p:nvSpPr>
        <p:spPr bwMode="auto">
          <a:xfrm>
            <a:off x="666149" y="4761930"/>
            <a:ext cx="1244141"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a:solidFill>
                  <a:schemeClr val="tx1"/>
                </a:solidFill>
                <a:latin typeface="Calibri" charset="0"/>
                <a:ea typeface="Calibri" charset="0"/>
                <a:cs typeface="Calibri" charset="0"/>
              </a:rPr>
              <a:t>dc:Creator</a:t>
            </a:r>
          </a:p>
        </p:txBody>
      </p:sp>
      <p:sp>
        <p:nvSpPr>
          <p:cNvPr id="6150" name="Rectangle 5"/>
          <p:cNvSpPr>
            <a:spLocks noChangeArrowheads="1"/>
          </p:cNvSpPr>
          <p:nvPr/>
        </p:nvSpPr>
        <p:spPr bwMode="auto">
          <a:xfrm>
            <a:off x="5104367" y="3660166"/>
            <a:ext cx="6659399" cy="1571934"/>
          </a:xfrm>
          <a:prstGeom prst="rect">
            <a:avLst/>
          </a:prstGeom>
          <a:noFill/>
          <a:ln w="12700">
            <a:solidFill>
              <a:schemeClr val="tx1"/>
            </a:solidFill>
            <a:miter lim="800000"/>
            <a:headEnd/>
            <a:tailEnd/>
          </a:ln>
        </p:spPr>
        <p:txBody>
          <a:bodyPr wrap="square" lIns="108737" tIns="54369" rIns="108737" bIns="54369">
            <a:spAutoFit/>
          </a:bodyPr>
          <a:lstStyle/>
          <a:p>
            <a:pPr algn="l" defTabSz="899860" eaLnBrk="0" hangingPunct="0"/>
            <a:r>
              <a:rPr lang="en-US" sz="1900">
                <a:solidFill>
                  <a:schemeClr val="tx1"/>
                </a:solidFill>
                <a:latin typeface="Calibri" charset="0"/>
                <a:ea typeface="Calibri" charset="0"/>
                <a:cs typeface="Calibri" charset="0"/>
              </a:rPr>
              <a:t>&lt;</a:t>
            </a:r>
            <a:r>
              <a:rPr lang="en-US" sz="1900">
                <a:solidFill>
                  <a:schemeClr val="accent1"/>
                </a:solidFill>
                <a:latin typeface="Calibri" charset="0"/>
                <a:ea typeface="Calibri" charset="0"/>
                <a:cs typeface="Calibri" charset="0"/>
              </a:rPr>
              <a:t>rdf:RDF</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   &lt;</a:t>
            </a:r>
            <a:r>
              <a:rPr lang="en-US" sz="1900">
                <a:solidFill>
                  <a:schemeClr val="accent1"/>
                </a:solidFill>
                <a:latin typeface="Calibri" charset="0"/>
                <a:ea typeface="Calibri" charset="0"/>
                <a:cs typeface="Calibri" charset="0"/>
              </a:rPr>
              <a:t>rdf:Description about=</a:t>
            </a:r>
            <a:r>
              <a:rPr lang="en-US" sz="1900">
                <a:solidFill>
                  <a:srgbClr val="FF9900"/>
                </a:solidFill>
                <a:latin typeface="Calibri" charset="0"/>
                <a:ea typeface="Calibri" charset="0"/>
                <a:cs typeface="Calibri" charset="0"/>
              </a:rPr>
              <a:t>"http://www.doc.ch/"</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      &lt;</a:t>
            </a:r>
            <a:r>
              <a:rPr lang="en-US" sz="1900">
                <a:solidFill>
                  <a:schemeClr val="accent1"/>
                </a:solidFill>
                <a:latin typeface="Calibri" charset="0"/>
                <a:ea typeface="Calibri" charset="0"/>
                <a:cs typeface="Calibri" charset="0"/>
              </a:rPr>
              <a:t>dc:Creator</a:t>
            </a:r>
            <a:r>
              <a:rPr lang="en-US" sz="1900">
                <a:solidFill>
                  <a:schemeClr val="tx1"/>
                </a:solidFill>
                <a:latin typeface="Calibri" charset="0"/>
                <a:ea typeface="Calibri" charset="0"/>
                <a:cs typeface="Calibri" charset="0"/>
              </a:rPr>
              <a:t>&gt; </a:t>
            </a:r>
            <a:r>
              <a:rPr lang="en-US" sz="1900">
                <a:solidFill>
                  <a:schemeClr val="accent2"/>
                </a:solidFill>
                <a:latin typeface="Calibri" charset="0"/>
                <a:ea typeface="Calibri" charset="0"/>
                <a:cs typeface="Calibri" charset="0"/>
              </a:rPr>
              <a:t>John Smith</a:t>
            </a:r>
            <a:r>
              <a:rPr lang="en-US" sz="1900">
                <a:solidFill>
                  <a:schemeClr val="tx1"/>
                </a:solidFill>
                <a:latin typeface="Calibri" charset="0"/>
                <a:ea typeface="Calibri" charset="0"/>
                <a:cs typeface="Calibri" charset="0"/>
              </a:rPr>
              <a:t>&lt;/</a:t>
            </a:r>
            <a:r>
              <a:rPr lang="en-US" sz="1900">
                <a:solidFill>
                  <a:schemeClr val="accent1"/>
                </a:solidFill>
                <a:latin typeface="Calibri" charset="0"/>
                <a:ea typeface="Calibri" charset="0"/>
                <a:cs typeface="Calibri" charset="0"/>
              </a:rPr>
              <a:t>dc:Creator</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   &lt;/</a:t>
            </a:r>
            <a:r>
              <a:rPr lang="en-US" sz="1900">
                <a:solidFill>
                  <a:schemeClr val="accent1"/>
                </a:solidFill>
                <a:latin typeface="Calibri" charset="0"/>
                <a:ea typeface="Calibri" charset="0"/>
                <a:cs typeface="Calibri" charset="0"/>
              </a:rPr>
              <a:t>rdf:Description</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&lt;/</a:t>
            </a:r>
            <a:r>
              <a:rPr lang="en-US" sz="1900">
                <a:solidFill>
                  <a:schemeClr val="accent1"/>
                </a:solidFill>
                <a:latin typeface="Calibri" charset="0"/>
                <a:ea typeface="Calibri" charset="0"/>
                <a:cs typeface="Calibri" charset="0"/>
              </a:rPr>
              <a:t>rdf:RDF</a:t>
            </a:r>
            <a:r>
              <a:rPr lang="en-US" sz="1900">
                <a:solidFill>
                  <a:schemeClr val="tx1"/>
                </a:solidFill>
                <a:latin typeface="Calibri" charset="0"/>
                <a:ea typeface="Calibri" charset="0"/>
                <a:cs typeface="Calibri" charset="0"/>
              </a:rPr>
              <a:t>&gt;</a:t>
            </a:r>
          </a:p>
        </p:txBody>
      </p:sp>
      <p:sp>
        <p:nvSpPr>
          <p:cNvPr id="6151" name="Rectangle 6"/>
          <p:cNvSpPr>
            <a:spLocks noChangeArrowheads="1"/>
          </p:cNvSpPr>
          <p:nvPr/>
        </p:nvSpPr>
        <p:spPr bwMode="auto">
          <a:xfrm>
            <a:off x="666147" y="3414513"/>
            <a:ext cx="3959754" cy="3255798"/>
          </a:xfrm>
          <a:prstGeom prst="rect">
            <a:avLst/>
          </a:prstGeom>
          <a:noFill/>
          <a:ln w="12700">
            <a:solidFill>
              <a:schemeClr val="tx1"/>
            </a:solidFill>
            <a:miter lim="800000"/>
            <a:headEnd type="none" w="sm" len="sm"/>
            <a:tailEnd type="none" w="sm" len="sm"/>
          </a:ln>
        </p:spPr>
        <p:txBody>
          <a:bodyPr wrap="none" lIns="107986" tIns="53993" rIns="107986" bIns="53993" anchor="ctr"/>
          <a:lstStyle/>
          <a:p>
            <a:endParaRPr lang="fr-FR">
              <a:latin typeface="Calibri" charset="0"/>
              <a:ea typeface="Calibri" charset="0"/>
              <a:cs typeface="Calibri" charset="0"/>
            </a:endParaRPr>
          </a:p>
        </p:txBody>
      </p:sp>
      <p:sp>
        <p:nvSpPr>
          <p:cNvPr id="6152" name="Line 7"/>
          <p:cNvSpPr>
            <a:spLocks noChangeShapeType="1"/>
          </p:cNvSpPr>
          <p:nvPr/>
        </p:nvSpPr>
        <p:spPr bwMode="auto">
          <a:xfrm flipV="1">
            <a:off x="4526907" y="2798551"/>
            <a:ext cx="593963" cy="527968"/>
          </a:xfrm>
          <a:prstGeom prst="line">
            <a:avLst/>
          </a:prstGeom>
          <a:noFill/>
          <a:ln w="38100">
            <a:solidFill>
              <a:schemeClr val="tx1"/>
            </a:solidFill>
            <a:round/>
            <a:headEnd type="triangle" w="med" len="med"/>
            <a:tailEnd type="triangle" w="med" len="med"/>
          </a:ln>
        </p:spPr>
        <p:txBody>
          <a:bodyPr wrap="none" lIns="107986" tIns="53993" rIns="107986" bIns="53993" anchor="ctr"/>
          <a:lstStyle/>
          <a:p>
            <a:endParaRPr lang="en-US">
              <a:latin typeface="Calibri" charset="0"/>
              <a:ea typeface="Calibri" charset="0"/>
              <a:cs typeface="Calibri" charset="0"/>
            </a:endParaRPr>
          </a:p>
        </p:txBody>
      </p:sp>
      <p:sp>
        <p:nvSpPr>
          <p:cNvPr id="6153" name="Line 8"/>
          <p:cNvSpPr>
            <a:spLocks noChangeShapeType="1"/>
          </p:cNvSpPr>
          <p:nvPr/>
        </p:nvSpPr>
        <p:spPr bwMode="auto">
          <a:xfrm>
            <a:off x="4724895" y="3414513"/>
            <a:ext cx="890945" cy="0"/>
          </a:xfrm>
          <a:prstGeom prst="line">
            <a:avLst/>
          </a:prstGeom>
          <a:noFill/>
          <a:ln w="38100">
            <a:solidFill>
              <a:schemeClr val="tx1"/>
            </a:solidFill>
            <a:round/>
            <a:headEnd type="triangle" w="med" len="med"/>
            <a:tailEnd type="triangle" w="med" len="med"/>
          </a:ln>
        </p:spPr>
        <p:txBody>
          <a:bodyPr wrap="none" lIns="107986" tIns="53993" rIns="107986" bIns="53993" anchor="ctr"/>
          <a:lstStyle/>
          <a:p>
            <a:endParaRPr lang="en-US">
              <a:latin typeface="Calibri" charset="0"/>
              <a:ea typeface="Calibri" charset="0"/>
              <a:cs typeface="Calibri" charset="0"/>
            </a:endParaRPr>
          </a:p>
        </p:txBody>
      </p:sp>
      <p:sp>
        <p:nvSpPr>
          <p:cNvPr id="6154" name="Line 9"/>
          <p:cNvSpPr>
            <a:spLocks noChangeShapeType="1"/>
          </p:cNvSpPr>
          <p:nvPr/>
        </p:nvSpPr>
        <p:spPr bwMode="auto">
          <a:xfrm>
            <a:off x="5219864" y="2798551"/>
            <a:ext cx="593963" cy="527968"/>
          </a:xfrm>
          <a:prstGeom prst="line">
            <a:avLst/>
          </a:prstGeom>
          <a:noFill/>
          <a:ln w="38100">
            <a:solidFill>
              <a:schemeClr val="tx1"/>
            </a:solidFill>
            <a:round/>
            <a:headEnd type="triangle" w="med" len="med"/>
            <a:tailEnd type="triangle" w="med" len="med"/>
          </a:ln>
        </p:spPr>
        <p:txBody>
          <a:bodyPr wrap="none" lIns="107986" tIns="53993" rIns="107986" bIns="53993" anchor="ctr"/>
          <a:lstStyle/>
          <a:p>
            <a:endParaRPr lang="en-US">
              <a:latin typeface="Calibri" charset="0"/>
              <a:ea typeface="Calibri" charset="0"/>
              <a:cs typeface="Calibri" charset="0"/>
            </a:endParaRPr>
          </a:p>
        </p:txBody>
      </p:sp>
      <p:sp>
        <p:nvSpPr>
          <p:cNvPr id="6155" name="Text Box 10"/>
          <p:cNvSpPr txBox="1">
            <a:spLocks noChangeArrowheads="1"/>
          </p:cNvSpPr>
          <p:nvPr/>
        </p:nvSpPr>
        <p:spPr bwMode="auto">
          <a:xfrm>
            <a:off x="963130" y="1843445"/>
            <a:ext cx="1517026" cy="847704"/>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tx1"/>
                </a:solidFill>
                <a:latin typeface="Calibri" charset="0"/>
                <a:ea typeface="Calibri" charset="0"/>
                <a:cs typeface="Calibri" charset="0"/>
              </a:rPr>
              <a:t>Form 1:</a:t>
            </a:r>
          </a:p>
          <a:p>
            <a:pPr algn="l" defTabSz="899860" eaLnBrk="0" hangingPunct="0"/>
            <a:r>
              <a:rPr lang="en-US" sz="2400">
                <a:solidFill>
                  <a:schemeClr val="tx1"/>
                </a:solidFill>
                <a:latin typeface="Calibri" charset="0"/>
                <a:ea typeface="Calibri" charset="0"/>
                <a:cs typeface="Calibri" charset="0"/>
              </a:rPr>
              <a:t>Statement</a:t>
            </a:r>
          </a:p>
        </p:txBody>
      </p:sp>
      <p:sp>
        <p:nvSpPr>
          <p:cNvPr id="6156" name="Text Box 11"/>
          <p:cNvSpPr txBox="1">
            <a:spLocks noChangeArrowheads="1"/>
          </p:cNvSpPr>
          <p:nvPr/>
        </p:nvSpPr>
        <p:spPr bwMode="auto">
          <a:xfrm>
            <a:off x="6875949" y="5623544"/>
            <a:ext cx="3170492" cy="478372"/>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tx1"/>
                </a:solidFill>
                <a:latin typeface="Calibri" charset="0"/>
                <a:ea typeface="Calibri" charset="0"/>
                <a:cs typeface="Calibri" charset="0"/>
              </a:rPr>
              <a:t>Form 3: XML Document</a:t>
            </a:r>
            <a:endParaRPr lang="en-US" sz="2800">
              <a:solidFill>
                <a:schemeClr val="tx1"/>
              </a:solidFill>
              <a:latin typeface="Calibri" charset="0"/>
              <a:ea typeface="Calibri" charset="0"/>
              <a:cs typeface="Calibri" charset="0"/>
            </a:endParaRPr>
          </a:p>
        </p:txBody>
      </p:sp>
      <p:sp>
        <p:nvSpPr>
          <p:cNvPr id="6157" name="Text Box 12"/>
          <p:cNvSpPr txBox="1">
            <a:spLocks noChangeArrowheads="1"/>
          </p:cNvSpPr>
          <p:nvPr/>
        </p:nvSpPr>
        <p:spPr bwMode="auto">
          <a:xfrm>
            <a:off x="666147" y="6771140"/>
            <a:ext cx="3182431" cy="478422"/>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tx1"/>
                </a:solidFill>
                <a:latin typeface="Calibri" charset="0"/>
                <a:ea typeface="Calibri" charset="0"/>
                <a:cs typeface="Calibri" charset="0"/>
              </a:rPr>
              <a:t>Form 2: Directed Graph</a:t>
            </a:r>
            <a:endParaRPr lang="en-US" sz="2800">
              <a:solidFill>
                <a:schemeClr val="tx1"/>
              </a:solidFill>
              <a:latin typeface="Calibri" charset="0"/>
              <a:ea typeface="Calibri" charset="0"/>
              <a:cs typeface="Calibri" charset="0"/>
            </a:endParaRPr>
          </a:p>
        </p:txBody>
      </p:sp>
      <p:sp>
        <p:nvSpPr>
          <p:cNvPr id="6158" name="Text Box 13"/>
          <p:cNvSpPr txBox="1">
            <a:spLocks noChangeArrowheads="1"/>
          </p:cNvSpPr>
          <p:nvPr/>
        </p:nvSpPr>
        <p:spPr bwMode="auto">
          <a:xfrm>
            <a:off x="6902761" y="1663789"/>
            <a:ext cx="3920057" cy="986204"/>
          </a:xfrm>
          <a:prstGeom prst="rect">
            <a:avLst/>
          </a:prstGeom>
          <a:noFill/>
          <a:ln w="12700">
            <a:solidFill>
              <a:schemeClr val="tx1"/>
            </a:solidFill>
            <a:miter lim="800000"/>
            <a:headEnd type="none" w="sm" len="sm"/>
            <a:tailEnd type="none" w="sm" len="sm"/>
          </a:ln>
        </p:spPr>
        <p:txBody>
          <a:bodyPr wrap="none" lIns="107986" tIns="53993" rIns="107986" bIns="53993">
            <a:spAutoFit/>
          </a:bodyPr>
          <a:lstStyle/>
          <a:p>
            <a:pPr algn="l" defTabSz="899860" eaLnBrk="0" hangingPunct="0"/>
            <a:r>
              <a:rPr lang="en-US" sz="1900" dirty="0">
                <a:solidFill>
                  <a:srgbClr val="FF9900"/>
                </a:solidFill>
                <a:latin typeface="Calibri" charset="0"/>
                <a:ea typeface="Calibri" charset="0"/>
                <a:cs typeface="Calibri" charset="0"/>
              </a:rPr>
              <a:t>Subject		a resource</a:t>
            </a:r>
            <a:endParaRPr lang="en-US" sz="1900" dirty="0">
              <a:solidFill>
                <a:srgbClr val="00CC99"/>
              </a:solidFill>
              <a:latin typeface="Calibri" charset="0"/>
              <a:ea typeface="Calibri" charset="0"/>
              <a:cs typeface="Calibri" charset="0"/>
            </a:endParaRPr>
          </a:p>
          <a:p>
            <a:pPr algn="l" defTabSz="899860" eaLnBrk="0" hangingPunct="0"/>
            <a:r>
              <a:rPr lang="en-US" sz="1900" dirty="0">
                <a:solidFill>
                  <a:srgbClr val="00CC99"/>
                </a:solidFill>
                <a:latin typeface="Calibri" charset="0"/>
                <a:ea typeface="Calibri" charset="0"/>
                <a:cs typeface="Calibri" charset="0"/>
              </a:rPr>
              <a:t>Predicate	a property</a:t>
            </a:r>
            <a:endParaRPr lang="en-US" sz="1900" dirty="0">
              <a:solidFill>
                <a:schemeClr val="accent1"/>
              </a:solidFill>
              <a:latin typeface="Calibri" charset="0"/>
              <a:ea typeface="Calibri" charset="0"/>
              <a:cs typeface="Calibri" charset="0"/>
            </a:endParaRPr>
          </a:p>
          <a:p>
            <a:pPr algn="l" defTabSz="899860" eaLnBrk="0" hangingPunct="0"/>
            <a:r>
              <a:rPr lang="en-US" sz="1900" dirty="0">
                <a:solidFill>
                  <a:schemeClr val="accent2"/>
                </a:solidFill>
                <a:latin typeface="Calibri" charset="0"/>
                <a:ea typeface="Calibri" charset="0"/>
                <a:cs typeface="Calibri" charset="0"/>
              </a:rPr>
              <a:t>Object		a resource or value</a:t>
            </a:r>
            <a:endParaRPr lang="en-US" sz="2100" dirty="0">
              <a:solidFill>
                <a:schemeClr val="accent2"/>
              </a:solidFill>
              <a:latin typeface="Calibri" charset="0"/>
              <a:ea typeface="Calibri" charset="0"/>
              <a:cs typeface="Calibri" charset="0"/>
            </a:endParaRPr>
          </a:p>
        </p:txBody>
      </p:sp>
      <p:sp>
        <p:nvSpPr>
          <p:cNvPr id="6159" name="Oval 14"/>
          <p:cNvSpPr>
            <a:spLocks noChangeArrowheads="1"/>
          </p:cNvSpPr>
          <p:nvPr/>
        </p:nvSpPr>
        <p:spPr bwMode="auto">
          <a:xfrm>
            <a:off x="864135" y="3649165"/>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http://www.doc.ch/</a:t>
            </a:r>
          </a:p>
        </p:txBody>
      </p:sp>
      <p:sp>
        <p:nvSpPr>
          <p:cNvPr id="6160" name="AutoShape 15"/>
          <p:cNvSpPr>
            <a:spLocks noChangeArrowheads="1"/>
          </p:cNvSpPr>
          <p:nvPr/>
        </p:nvSpPr>
        <p:spPr bwMode="auto">
          <a:xfrm>
            <a:off x="1408601" y="5673039"/>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 Smith</a:t>
            </a:r>
          </a:p>
        </p:txBody>
      </p:sp>
      <p:cxnSp>
        <p:nvCxnSpPr>
          <p:cNvPr id="6161" name="AutoShape 16"/>
          <p:cNvCxnSpPr>
            <a:cxnSpLocks noChangeShapeType="1"/>
            <a:stCxn id="6159" idx="4"/>
            <a:endCxn id="6160" idx="0"/>
          </p:cNvCxnSpPr>
          <p:nvPr/>
        </p:nvCxnSpPr>
        <p:spPr bwMode="auto">
          <a:xfrm>
            <a:off x="2596527" y="4441116"/>
            <a:ext cx="0" cy="1231924"/>
          </a:xfrm>
          <a:prstGeom prst="straightConnector1">
            <a:avLst/>
          </a:prstGeom>
          <a:noFill/>
          <a:ln w="12700">
            <a:solidFill>
              <a:schemeClr val="tx1"/>
            </a:solidFill>
            <a:round/>
            <a:headEnd/>
            <a:tailEnd type="triangle" w="med" len="med"/>
          </a:ln>
        </p:spPr>
      </p:cxnSp>
      <p:sp>
        <p:nvSpPr>
          <p:cNvPr id="2" name="Footer Placeholder 1"/>
          <p:cNvSpPr>
            <a:spLocks noGrp="1"/>
          </p:cNvSpPr>
          <p:nvPr>
            <p:ph type="ftr" sz="quarter" idx="10"/>
          </p:nvPr>
        </p:nvSpPr>
        <p:spPr/>
        <p:txBody>
          <a:bodyPr/>
          <a:lstStyle/>
          <a:p>
            <a:r>
              <a:rPr lang="fr-CH"/>
              <a:t>©2023, Karl Aberer, EPFL-IC, Laboratoire de systèmes d'informations répartis </a:t>
            </a:r>
            <a:endParaRPr lang="en-GB"/>
          </a:p>
        </p:txBody>
      </p:sp>
    </p:spTree>
    <p:extLst>
      <p:ext uri="{BB962C8B-B14F-4D97-AF65-F5344CB8AC3E}">
        <p14:creationId xmlns:p14="http://schemas.microsoft.com/office/powerpoint/2010/main" val="1367253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fr-CH"/>
              <a:t>RDF Syntax</a:t>
            </a:r>
            <a:endParaRPr lang="en-GB"/>
          </a:p>
        </p:txBody>
      </p:sp>
      <p:sp>
        <p:nvSpPr>
          <p:cNvPr id="7172" name="Rectangle 3"/>
          <p:cNvSpPr>
            <a:spLocks noGrp="1" noChangeArrowheads="1"/>
          </p:cNvSpPr>
          <p:nvPr>
            <p:ph type="body" idx="1"/>
          </p:nvPr>
        </p:nvSpPr>
        <p:spPr/>
        <p:txBody>
          <a:bodyPr/>
          <a:lstStyle/>
          <a:p>
            <a:pPr eaLnBrk="1" hangingPunct="1"/>
            <a:r>
              <a:rPr lang="fr-CH" sz="2800" dirty="0" err="1"/>
              <a:t>Many</a:t>
            </a:r>
            <a:r>
              <a:rPr lang="fr-CH" sz="2800" dirty="0"/>
              <a:t> </a:t>
            </a:r>
            <a:r>
              <a:rPr lang="fr-CH" sz="2800" dirty="0" err="1"/>
              <a:t>syntactic</a:t>
            </a:r>
            <a:r>
              <a:rPr lang="fr-CH" sz="2800" dirty="0"/>
              <a:t> </a:t>
            </a:r>
            <a:r>
              <a:rPr lang="fr-CH" sz="2800" dirty="0" err="1"/>
              <a:t>varieties</a:t>
            </a:r>
            <a:r>
              <a:rPr lang="fr-CH" sz="2800" dirty="0"/>
              <a:t> possible</a:t>
            </a:r>
          </a:p>
          <a:p>
            <a:pPr eaLnBrk="1" hangingPunct="1"/>
            <a:r>
              <a:rPr lang="fr-CH" sz="2800" dirty="0"/>
              <a:t>Basic </a:t>
            </a:r>
            <a:r>
              <a:rPr lang="fr-CH" sz="2800" dirty="0" err="1"/>
              <a:t>form</a:t>
            </a:r>
            <a:endParaRPr lang="en-GB" sz="2800" dirty="0"/>
          </a:p>
        </p:txBody>
      </p:sp>
      <p:sp>
        <p:nvSpPr>
          <p:cNvPr id="7173" name="Rectangle 4"/>
          <p:cNvSpPr>
            <a:spLocks noChangeArrowheads="1"/>
          </p:cNvSpPr>
          <p:nvPr/>
        </p:nvSpPr>
        <p:spPr bwMode="auto">
          <a:xfrm>
            <a:off x="424849" y="3271522"/>
            <a:ext cx="7242312" cy="2048033"/>
          </a:xfrm>
          <a:prstGeom prst="rect">
            <a:avLst/>
          </a:prstGeom>
          <a:noFill/>
          <a:ln w="9525">
            <a:noFill/>
            <a:miter lim="800000"/>
            <a:headEnd/>
            <a:tailEnd/>
          </a:ln>
        </p:spPr>
        <p:txBody>
          <a:bodyPr wrap="none" lIns="107986" tIns="53993" rIns="107986" bIns="53993">
            <a:spAutoFit/>
          </a:bodyPr>
          <a:lstStyle/>
          <a:p>
            <a:pPr algn="l"/>
            <a:r>
              <a:rPr lang="en-US" sz="2100" dirty="0">
                <a:solidFill>
                  <a:schemeClr val="tx1"/>
                </a:solidFill>
                <a:latin typeface="Calibri" charset="0"/>
                <a:ea typeface="Calibri" charset="0"/>
                <a:cs typeface="Calibri" charset="0"/>
              </a:rPr>
              <a:t>&lt;</a:t>
            </a:r>
            <a:r>
              <a:rPr lang="en-US" sz="2100" dirty="0" err="1">
                <a:solidFill>
                  <a:schemeClr val="tx1"/>
                </a:solidFill>
                <a:latin typeface="Calibri" charset="0"/>
                <a:ea typeface="Calibri" charset="0"/>
                <a:cs typeface="Calibri" charset="0"/>
              </a:rPr>
              <a:t>rdf:RDF</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tx1"/>
                </a:solidFill>
                <a:latin typeface="Calibri" charset="0"/>
                <a:ea typeface="Calibri" charset="0"/>
                <a:cs typeface="Calibri" charset="0"/>
              </a:rPr>
              <a:t>rdf:Description</a:t>
            </a:r>
            <a:r>
              <a:rPr lang="en-US" sz="2100" dirty="0">
                <a:solidFill>
                  <a:schemeClr val="tx1"/>
                </a:solidFill>
                <a:latin typeface="Calibri" charset="0"/>
                <a:ea typeface="Calibri" charset="0"/>
                <a:cs typeface="Calibri" charset="0"/>
              </a:rPr>
              <a:t> about="</a:t>
            </a:r>
            <a:r>
              <a:rPr lang="de-DE" sz="2100" dirty="0">
                <a:solidFill>
                  <a:srgbClr val="00FF00"/>
                </a:solidFill>
                <a:latin typeface="Calibri" charset="0"/>
                <a:ea typeface="Calibri" charset="0"/>
                <a:cs typeface="Calibri" charset="0"/>
              </a:rPr>
              <a:t>Person://1234/1</a:t>
            </a:r>
            <a:r>
              <a:rPr lang="en-US" sz="2100" dirty="0">
                <a:solidFill>
                  <a:schemeClr val="tx1"/>
                </a:solidFill>
                <a:latin typeface="Calibri" charset="0"/>
                <a:ea typeface="Calibri" charset="0"/>
                <a:cs typeface="Calibri" charset="0"/>
              </a:rPr>
              <a:t>" </a:t>
            </a:r>
            <a:r>
              <a:rPr lang="en-US" sz="2100" dirty="0" err="1">
                <a:solidFill>
                  <a:schemeClr val="accent1"/>
                </a:solidFill>
                <a:latin typeface="Calibri" charset="0"/>
                <a:ea typeface="Calibri" charset="0"/>
                <a:cs typeface="Calibri" charset="0"/>
              </a:rPr>
              <a:t>s:Date</a:t>
            </a:r>
            <a:r>
              <a:rPr lang="en-US" sz="2100" dirty="0">
                <a:solidFill>
                  <a:schemeClr val="tx1"/>
                </a:solidFill>
                <a:latin typeface="Calibri" charset="0"/>
                <a:ea typeface="Calibri" charset="0"/>
                <a:cs typeface="Calibri" charset="0"/>
              </a:rPr>
              <a:t>="</a:t>
            </a:r>
            <a:r>
              <a:rPr lang="en-US" sz="2100" dirty="0">
                <a:solidFill>
                  <a:schemeClr val="accent2"/>
                </a:solidFill>
                <a:latin typeface="Calibri" charset="0"/>
                <a:ea typeface="Calibri" charset="0"/>
                <a:cs typeface="Calibri" charset="0"/>
              </a:rPr>
              <a:t>1.1.02</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folHlink"/>
                </a:solidFill>
                <a:latin typeface="Calibri" charset="0"/>
                <a:ea typeface="Calibri" charset="0"/>
                <a:cs typeface="Calibri" charset="0"/>
              </a:rPr>
              <a:t>s:Creator</a:t>
            </a:r>
            <a:r>
              <a:rPr lang="en-US" sz="2100" dirty="0">
                <a:solidFill>
                  <a:schemeClr val="tx1"/>
                </a:solidFill>
                <a:latin typeface="Calibri" charset="0"/>
                <a:ea typeface="Calibri" charset="0"/>
                <a:cs typeface="Calibri" charset="0"/>
              </a:rPr>
              <a:t>&gt;</a:t>
            </a:r>
            <a:r>
              <a:rPr lang="en-US" sz="2100" dirty="0">
                <a:solidFill>
                  <a:schemeClr val="accent2"/>
                </a:solidFill>
                <a:latin typeface="Calibri" charset="0"/>
                <a:ea typeface="Calibri" charset="0"/>
                <a:cs typeface="Calibri" charset="0"/>
              </a:rPr>
              <a:t>John Smith</a:t>
            </a:r>
            <a:r>
              <a:rPr lang="en-US" sz="2100" dirty="0">
                <a:solidFill>
                  <a:schemeClr val="tx1"/>
                </a:solidFill>
                <a:latin typeface="Calibri" charset="0"/>
                <a:ea typeface="Calibri" charset="0"/>
                <a:cs typeface="Calibri" charset="0"/>
              </a:rPr>
              <a:t>&lt;/</a:t>
            </a:r>
            <a:r>
              <a:rPr lang="en-US" sz="2100" dirty="0" err="1">
                <a:solidFill>
                  <a:schemeClr val="folHlink"/>
                </a:solidFill>
                <a:latin typeface="Calibri" charset="0"/>
                <a:ea typeface="Calibri" charset="0"/>
                <a:cs typeface="Calibri" charset="0"/>
              </a:rPr>
              <a:t>s:Creator</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folHlink"/>
                </a:solidFill>
                <a:latin typeface="Calibri" charset="0"/>
                <a:ea typeface="Calibri" charset="0"/>
                <a:cs typeface="Calibri" charset="0"/>
              </a:rPr>
              <a:t>s:createdWith</a:t>
            </a:r>
            <a:r>
              <a:rPr lang="en-US" sz="2100" dirty="0">
                <a:solidFill>
                  <a:schemeClr val="tx1"/>
                </a:solidFill>
                <a:latin typeface="Calibri" charset="0"/>
                <a:ea typeface="Calibri" charset="0"/>
                <a:cs typeface="Calibri" charset="0"/>
              </a:rPr>
              <a:t> </a:t>
            </a:r>
            <a:r>
              <a:rPr lang="en-US" sz="2100" dirty="0" err="1">
                <a:solidFill>
                  <a:schemeClr val="tx1"/>
                </a:solidFill>
                <a:latin typeface="Calibri" charset="0"/>
                <a:ea typeface="Calibri" charset="0"/>
                <a:cs typeface="Calibri" charset="0"/>
              </a:rPr>
              <a:t>rdf:resource</a:t>
            </a:r>
            <a:r>
              <a:rPr lang="en-US" sz="2100" dirty="0">
                <a:solidFill>
                  <a:schemeClr val="tx1"/>
                </a:solidFill>
                <a:latin typeface="Calibri" charset="0"/>
                <a:ea typeface="Calibri" charset="0"/>
                <a:cs typeface="Calibri" charset="0"/>
              </a:rPr>
              <a:t>=“</a:t>
            </a:r>
            <a:r>
              <a:rPr lang="en-US" sz="2100" dirty="0">
                <a:solidFill>
                  <a:schemeClr val="accent2"/>
                </a:solidFill>
                <a:latin typeface="Calibri" charset="0"/>
                <a:ea typeface="Calibri" charset="0"/>
                <a:cs typeface="Calibri" charset="0"/>
              </a:rPr>
              <a:t>http://www.w3c.org/</a:t>
            </a:r>
            <a:r>
              <a:rPr lang="en-US" sz="2100" dirty="0" err="1">
                <a:solidFill>
                  <a:schemeClr val="accent2"/>
                </a:solidFill>
                <a:latin typeface="Calibri" charset="0"/>
                <a:ea typeface="Calibri" charset="0"/>
                <a:cs typeface="Calibri" charset="0"/>
              </a:rPr>
              <a:t>amaya</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tx1"/>
                </a:solidFill>
                <a:latin typeface="Calibri" charset="0"/>
                <a:ea typeface="Calibri" charset="0"/>
                <a:cs typeface="Calibri" charset="0"/>
              </a:rPr>
              <a:t>rdf:Description</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&lt;/</a:t>
            </a:r>
            <a:r>
              <a:rPr lang="en-US" sz="2100" dirty="0" err="1">
                <a:solidFill>
                  <a:schemeClr val="tx1"/>
                </a:solidFill>
                <a:latin typeface="Calibri" charset="0"/>
                <a:ea typeface="Calibri" charset="0"/>
                <a:cs typeface="Calibri" charset="0"/>
              </a:rPr>
              <a:t>rdf:RDF</a:t>
            </a:r>
            <a:r>
              <a:rPr lang="en-US" sz="2100" dirty="0">
                <a:solidFill>
                  <a:schemeClr val="tx1"/>
                </a:solidFill>
                <a:latin typeface="Calibri" charset="0"/>
                <a:ea typeface="Calibri" charset="0"/>
                <a:cs typeface="Calibri" charset="0"/>
              </a:rPr>
              <a:t>&gt;</a:t>
            </a:r>
          </a:p>
        </p:txBody>
      </p:sp>
      <p:grpSp>
        <p:nvGrpSpPr>
          <p:cNvPr id="2" name="Group 5"/>
          <p:cNvGrpSpPr>
            <a:grpSpLocks/>
          </p:cNvGrpSpPr>
          <p:nvPr/>
        </p:nvGrpSpPr>
        <p:grpSpPr bwMode="auto">
          <a:xfrm>
            <a:off x="5190993" y="2714223"/>
            <a:ext cx="3741143" cy="918444"/>
            <a:chOff x="2517" y="1480"/>
            <a:chExt cx="1814" cy="501"/>
          </a:xfrm>
        </p:grpSpPr>
        <p:sp>
          <p:nvSpPr>
            <p:cNvPr id="7198" name="Line 6"/>
            <p:cNvSpPr>
              <a:spLocks noChangeShapeType="1"/>
            </p:cNvSpPr>
            <p:nvPr/>
          </p:nvSpPr>
          <p:spPr bwMode="auto">
            <a:xfrm flipH="1">
              <a:off x="2517" y="1706"/>
              <a:ext cx="646" cy="27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9" name="Text Box 7"/>
            <p:cNvSpPr txBox="1">
              <a:spLocks noChangeArrowheads="1"/>
            </p:cNvSpPr>
            <p:nvPr/>
          </p:nvSpPr>
          <p:spPr bwMode="auto">
            <a:xfrm>
              <a:off x="2699" y="1480"/>
              <a:ext cx="1632" cy="193"/>
            </a:xfrm>
            <a:prstGeom prst="rect">
              <a:avLst/>
            </a:prstGeom>
            <a:noFill/>
            <a:ln w="9525">
              <a:noFill/>
              <a:miter lim="800000"/>
              <a:headEnd/>
              <a:tailEnd/>
            </a:ln>
          </p:spPr>
          <p:txBody>
            <a:bodyPr wrap="none">
              <a:spAutoFit/>
            </a:bodyPr>
            <a:lstStyle/>
            <a:p>
              <a:pPr algn="l"/>
              <a:r>
                <a:rPr lang="en-US" sz="1700">
                  <a:solidFill>
                    <a:srgbClr val="00FF00"/>
                  </a:solidFill>
                  <a:latin typeface="Calibri" charset="0"/>
                  <a:ea typeface="Calibri" charset="0"/>
                  <a:cs typeface="Calibri" charset="0"/>
                </a:rPr>
                <a:t>Subject</a:t>
              </a:r>
              <a:r>
                <a:rPr lang="en-US" sz="1700">
                  <a:solidFill>
                    <a:schemeClr val="tx1"/>
                  </a:solidFill>
                  <a:latin typeface="Calibri" charset="0"/>
                  <a:ea typeface="Calibri" charset="0"/>
                  <a:cs typeface="Calibri" charset="0"/>
                </a:rPr>
                <a:t> (resource identified by URI)</a:t>
              </a:r>
            </a:p>
          </p:txBody>
        </p:sp>
      </p:grpSp>
      <p:grpSp>
        <p:nvGrpSpPr>
          <p:cNvPr id="3" name="Group 8"/>
          <p:cNvGrpSpPr>
            <a:grpSpLocks/>
          </p:cNvGrpSpPr>
          <p:nvPr/>
        </p:nvGrpSpPr>
        <p:grpSpPr bwMode="auto">
          <a:xfrm>
            <a:off x="2848033" y="3960813"/>
            <a:ext cx="5758247" cy="2848824"/>
            <a:chOff x="1746" y="2160"/>
            <a:chExt cx="2427" cy="1554"/>
          </a:xfrm>
        </p:grpSpPr>
        <p:sp>
          <p:nvSpPr>
            <p:cNvPr id="7188" name="Text Box 9"/>
            <p:cNvSpPr txBox="1">
              <a:spLocks noChangeArrowheads="1"/>
            </p:cNvSpPr>
            <p:nvPr/>
          </p:nvSpPr>
          <p:spPr bwMode="auto">
            <a:xfrm>
              <a:off x="2064" y="2750"/>
              <a:ext cx="465" cy="192"/>
            </a:xfrm>
            <a:prstGeom prst="rect">
              <a:avLst/>
            </a:prstGeom>
            <a:noFill/>
            <a:ln w="9525">
              <a:noFill/>
              <a:miter lim="800000"/>
              <a:headEnd/>
              <a:tailEnd/>
            </a:ln>
          </p:spPr>
          <p:txBody>
            <a:bodyPr>
              <a:spAutoFit/>
            </a:bodyPr>
            <a:lstStyle/>
            <a:p>
              <a:pPr algn="l"/>
              <a:r>
                <a:rPr lang="en-US" sz="1700">
                  <a:solidFill>
                    <a:schemeClr val="accent2"/>
                  </a:solidFill>
                  <a:latin typeface="Calibri" charset="0"/>
                  <a:ea typeface="Calibri" charset="0"/>
                  <a:cs typeface="Calibri" charset="0"/>
                </a:rPr>
                <a:t>Literal</a:t>
              </a:r>
            </a:p>
          </p:txBody>
        </p:sp>
        <p:sp>
          <p:nvSpPr>
            <p:cNvPr id="7189" name="Line 10"/>
            <p:cNvSpPr>
              <a:spLocks noChangeShapeType="1"/>
            </p:cNvSpPr>
            <p:nvPr/>
          </p:nvSpPr>
          <p:spPr bwMode="auto">
            <a:xfrm flipH="1" flipV="1">
              <a:off x="1746" y="2341"/>
              <a:ext cx="544" cy="409"/>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0" name="Line 11"/>
            <p:cNvSpPr>
              <a:spLocks noChangeShapeType="1"/>
            </p:cNvSpPr>
            <p:nvPr/>
          </p:nvSpPr>
          <p:spPr bwMode="auto">
            <a:xfrm flipH="1" flipV="1">
              <a:off x="3434" y="2160"/>
              <a:ext cx="580" cy="63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1" name="Text Box 12"/>
            <p:cNvSpPr txBox="1">
              <a:spLocks noChangeArrowheads="1"/>
            </p:cNvSpPr>
            <p:nvPr/>
          </p:nvSpPr>
          <p:spPr bwMode="auto">
            <a:xfrm>
              <a:off x="2925" y="2750"/>
              <a:ext cx="509" cy="193"/>
            </a:xfrm>
            <a:prstGeom prst="rect">
              <a:avLst/>
            </a:prstGeom>
            <a:noFill/>
            <a:ln w="9525">
              <a:noFill/>
              <a:miter lim="800000"/>
              <a:headEnd/>
              <a:tailEnd/>
            </a:ln>
          </p:spPr>
          <p:txBody>
            <a:bodyPr wrap="none">
              <a:spAutoFit/>
            </a:bodyPr>
            <a:lstStyle/>
            <a:p>
              <a:pPr algn="l"/>
              <a:r>
                <a:rPr lang="en-US" sz="1700">
                  <a:solidFill>
                    <a:schemeClr val="accent2"/>
                  </a:solidFill>
                  <a:latin typeface="Calibri" charset="0"/>
                  <a:ea typeface="Calibri" charset="0"/>
                  <a:cs typeface="Calibri" charset="0"/>
                </a:rPr>
                <a:t>Resource </a:t>
              </a:r>
            </a:p>
          </p:txBody>
        </p:sp>
        <p:sp>
          <p:nvSpPr>
            <p:cNvPr id="7192" name="Text Box 13"/>
            <p:cNvSpPr txBox="1">
              <a:spLocks noChangeArrowheads="1"/>
            </p:cNvSpPr>
            <p:nvPr/>
          </p:nvSpPr>
          <p:spPr bwMode="auto">
            <a:xfrm>
              <a:off x="3243" y="3521"/>
              <a:ext cx="371" cy="193"/>
            </a:xfrm>
            <a:prstGeom prst="rect">
              <a:avLst/>
            </a:prstGeom>
            <a:noFill/>
            <a:ln w="9525">
              <a:noFill/>
              <a:miter lim="800000"/>
              <a:headEnd/>
              <a:tailEnd/>
            </a:ln>
          </p:spPr>
          <p:txBody>
            <a:bodyPr wrap="none">
              <a:spAutoFit/>
            </a:bodyPr>
            <a:lstStyle/>
            <a:p>
              <a:pPr algn="l"/>
              <a:r>
                <a:rPr lang="en-US" sz="1700">
                  <a:solidFill>
                    <a:schemeClr val="accent2"/>
                  </a:solidFill>
                  <a:latin typeface="Calibri" charset="0"/>
                  <a:ea typeface="Calibri" charset="0"/>
                  <a:cs typeface="Calibri" charset="0"/>
                </a:rPr>
                <a:t>Object</a:t>
              </a:r>
            </a:p>
          </p:txBody>
        </p:sp>
        <p:sp>
          <p:nvSpPr>
            <p:cNvPr id="7193" name="Line 14"/>
            <p:cNvSpPr>
              <a:spLocks noChangeShapeType="1"/>
            </p:cNvSpPr>
            <p:nvPr/>
          </p:nvSpPr>
          <p:spPr bwMode="auto">
            <a:xfrm flipH="1" flipV="1">
              <a:off x="2290" y="2931"/>
              <a:ext cx="1225" cy="590"/>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4" name="Line 15"/>
            <p:cNvSpPr>
              <a:spLocks noChangeShapeType="1"/>
            </p:cNvSpPr>
            <p:nvPr/>
          </p:nvSpPr>
          <p:spPr bwMode="auto">
            <a:xfrm flipV="1">
              <a:off x="3515" y="2976"/>
              <a:ext cx="454" cy="54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5" name="Line 16"/>
            <p:cNvSpPr>
              <a:spLocks noChangeShapeType="1"/>
            </p:cNvSpPr>
            <p:nvPr/>
          </p:nvSpPr>
          <p:spPr bwMode="auto">
            <a:xfrm flipV="1">
              <a:off x="3152" y="2523"/>
              <a:ext cx="0" cy="272"/>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6" name="Line 17"/>
            <p:cNvSpPr>
              <a:spLocks noChangeShapeType="1"/>
            </p:cNvSpPr>
            <p:nvPr/>
          </p:nvSpPr>
          <p:spPr bwMode="auto">
            <a:xfrm flipH="1" flipV="1">
              <a:off x="3198" y="2931"/>
              <a:ext cx="317" cy="590"/>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7" name="Text Box 18"/>
            <p:cNvSpPr txBox="1">
              <a:spLocks noChangeArrowheads="1"/>
            </p:cNvSpPr>
            <p:nvPr/>
          </p:nvSpPr>
          <p:spPr bwMode="auto">
            <a:xfrm>
              <a:off x="3696" y="2750"/>
              <a:ext cx="477" cy="193"/>
            </a:xfrm>
            <a:prstGeom prst="rect">
              <a:avLst/>
            </a:prstGeom>
            <a:solidFill>
              <a:schemeClr val="bg1"/>
            </a:solidFill>
            <a:ln w="9525">
              <a:noFill/>
              <a:miter lim="800000"/>
              <a:headEnd/>
              <a:tailEnd/>
            </a:ln>
          </p:spPr>
          <p:txBody>
            <a:bodyPr wrap="none">
              <a:spAutoFit/>
            </a:bodyPr>
            <a:lstStyle/>
            <a:p>
              <a:pPr algn="l"/>
              <a:r>
                <a:rPr lang="en-US" sz="1700">
                  <a:solidFill>
                    <a:schemeClr val="accent2"/>
                  </a:solidFill>
                  <a:latin typeface="Calibri" charset="0"/>
                  <a:ea typeface="Calibri" charset="0"/>
                  <a:cs typeface="Calibri" charset="0"/>
                </a:rPr>
                <a:t>Attribute</a:t>
              </a:r>
            </a:p>
          </p:txBody>
        </p:sp>
      </p:grpSp>
      <p:grpSp>
        <p:nvGrpSpPr>
          <p:cNvPr id="4" name="Group 19"/>
          <p:cNvGrpSpPr>
            <a:grpSpLocks/>
          </p:cNvGrpSpPr>
          <p:nvPr/>
        </p:nvGrpSpPr>
        <p:grpSpPr bwMode="auto">
          <a:xfrm>
            <a:off x="2103621" y="2714223"/>
            <a:ext cx="2509906" cy="918444"/>
            <a:chOff x="1020" y="1480"/>
            <a:chExt cx="1217" cy="501"/>
          </a:xfrm>
        </p:grpSpPr>
        <p:sp>
          <p:nvSpPr>
            <p:cNvPr id="7186" name="Text Box 20"/>
            <p:cNvSpPr txBox="1">
              <a:spLocks noChangeArrowheads="1"/>
            </p:cNvSpPr>
            <p:nvPr/>
          </p:nvSpPr>
          <p:spPr bwMode="auto">
            <a:xfrm>
              <a:off x="1020" y="1480"/>
              <a:ext cx="1217" cy="193"/>
            </a:xfrm>
            <a:prstGeom prst="rect">
              <a:avLst/>
            </a:prstGeom>
            <a:noFill/>
            <a:ln w="9525">
              <a:noFill/>
              <a:miter lim="800000"/>
              <a:headEnd/>
              <a:tailEnd/>
            </a:ln>
          </p:spPr>
          <p:txBody>
            <a:bodyPr wrap="none">
              <a:spAutoFit/>
            </a:bodyPr>
            <a:lstStyle/>
            <a:p>
              <a:pPr algn="l"/>
              <a:r>
                <a:rPr lang="en-US" sz="1700">
                  <a:solidFill>
                    <a:schemeClr val="tx1"/>
                  </a:solidFill>
                  <a:latin typeface="Calibri" charset="0"/>
                  <a:ea typeface="Calibri" charset="0"/>
                  <a:cs typeface="Calibri" charset="0"/>
                </a:rPr>
                <a:t>Starts an RDF-Description</a:t>
              </a:r>
            </a:p>
          </p:txBody>
        </p:sp>
        <p:sp>
          <p:nvSpPr>
            <p:cNvPr id="7187" name="Line 21"/>
            <p:cNvSpPr>
              <a:spLocks noChangeShapeType="1"/>
            </p:cNvSpPr>
            <p:nvPr/>
          </p:nvSpPr>
          <p:spPr bwMode="auto">
            <a:xfrm flipH="1">
              <a:off x="1020" y="1706"/>
              <a:ext cx="646" cy="27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grpSp>
      <p:grpSp>
        <p:nvGrpSpPr>
          <p:cNvPr id="5" name="Group 22"/>
          <p:cNvGrpSpPr>
            <a:grpSpLocks/>
          </p:cNvGrpSpPr>
          <p:nvPr/>
        </p:nvGrpSpPr>
        <p:grpSpPr bwMode="auto">
          <a:xfrm>
            <a:off x="1519872" y="4032309"/>
            <a:ext cx="3933775" cy="2786495"/>
            <a:chOff x="930" y="2194"/>
            <a:chExt cx="2872" cy="1520"/>
          </a:xfrm>
        </p:grpSpPr>
        <p:sp>
          <p:nvSpPr>
            <p:cNvPr id="7178" name="Line 23"/>
            <p:cNvSpPr>
              <a:spLocks noChangeShapeType="1"/>
            </p:cNvSpPr>
            <p:nvPr/>
          </p:nvSpPr>
          <p:spPr bwMode="auto">
            <a:xfrm flipH="1" flipV="1">
              <a:off x="930" y="2341"/>
              <a:ext cx="362" cy="681"/>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79" name="Text Box 24"/>
            <p:cNvSpPr txBox="1">
              <a:spLocks noChangeArrowheads="1"/>
            </p:cNvSpPr>
            <p:nvPr/>
          </p:nvSpPr>
          <p:spPr bwMode="auto">
            <a:xfrm>
              <a:off x="1020" y="3521"/>
              <a:ext cx="533" cy="193"/>
            </a:xfrm>
            <a:prstGeom prst="rect">
              <a:avLst/>
            </a:prstGeom>
            <a:noFill/>
            <a:ln w="9525">
              <a:noFill/>
              <a:miter lim="800000"/>
              <a:headEnd/>
              <a:tailEnd/>
            </a:ln>
          </p:spPr>
          <p:txBody>
            <a:bodyPr wrap="none">
              <a:spAutoFit/>
            </a:bodyPr>
            <a:lstStyle/>
            <a:p>
              <a:pPr algn="l"/>
              <a:r>
                <a:rPr lang="en-US" sz="1700">
                  <a:solidFill>
                    <a:schemeClr val="folHlink"/>
                  </a:solidFill>
                  <a:latin typeface="Calibri" charset="0"/>
                  <a:ea typeface="Calibri" charset="0"/>
                  <a:cs typeface="Calibri" charset="0"/>
                </a:rPr>
                <a:t>Properties</a:t>
              </a:r>
            </a:p>
          </p:txBody>
        </p:sp>
        <p:sp>
          <p:nvSpPr>
            <p:cNvPr id="7180" name="Line 25"/>
            <p:cNvSpPr>
              <a:spLocks noChangeShapeType="1"/>
            </p:cNvSpPr>
            <p:nvPr/>
          </p:nvSpPr>
          <p:spPr bwMode="auto">
            <a:xfrm flipV="1">
              <a:off x="1292" y="2478"/>
              <a:ext cx="91" cy="544"/>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81" name="Text Box 26"/>
            <p:cNvSpPr txBox="1">
              <a:spLocks noChangeArrowheads="1"/>
            </p:cNvSpPr>
            <p:nvPr/>
          </p:nvSpPr>
          <p:spPr bwMode="auto">
            <a:xfrm>
              <a:off x="1066" y="3067"/>
              <a:ext cx="442" cy="193"/>
            </a:xfrm>
            <a:prstGeom prst="rect">
              <a:avLst/>
            </a:prstGeom>
            <a:noFill/>
            <a:ln w="9525">
              <a:noFill/>
              <a:miter lim="800000"/>
              <a:headEnd/>
              <a:tailEnd/>
            </a:ln>
          </p:spPr>
          <p:txBody>
            <a:bodyPr wrap="none">
              <a:spAutoFit/>
            </a:bodyPr>
            <a:lstStyle/>
            <a:p>
              <a:pPr algn="l"/>
              <a:r>
                <a:rPr lang="en-US" sz="1700">
                  <a:solidFill>
                    <a:schemeClr val="folHlink"/>
                  </a:solidFill>
                  <a:latin typeface="Calibri" charset="0"/>
                  <a:ea typeface="Calibri" charset="0"/>
                  <a:cs typeface="Calibri" charset="0"/>
                </a:rPr>
                <a:t>Element</a:t>
              </a:r>
            </a:p>
          </p:txBody>
        </p:sp>
        <p:sp>
          <p:nvSpPr>
            <p:cNvPr id="7182" name="Line 27"/>
            <p:cNvSpPr>
              <a:spLocks noChangeShapeType="1"/>
            </p:cNvSpPr>
            <p:nvPr/>
          </p:nvSpPr>
          <p:spPr bwMode="auto">
            <a:xfrm flipV="1">
              <a:off x="1292" y="3249"/>
              <a:ext cx="0" cy="271"/>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83" name="Text Box 28"/>
            <p:cNvSpPr txBox="1">
              <a:spLocks noChangeArrowheads="1"/>
            </p:cNvSpPr>
            <p:nvPr/>
          </p:nvSpPr>
          <p:spPr bwMode="auto">
            <a:xfrm>
              <a:off x="1701" y="3067"/>
              <a:ext cx="477" cy="193"/>
            </a:xfrm>
            <a:prstGeom prst="rect">
              <a:avLst/>
            </a:prstGeom>
            <a:noFill/>
            <a:ln w="9525">
              <a:noFill/>
              <a:miter lim="800000"/>
              <a:headEnd/>
              <a:tailEnd/>
            </a:ln>
          </p:spPr>
          <p:txBody>
            <a:bodyPr wrap="none">
              <a:spAutoFit/>
            </a:bodyPr>
            <a:lstStyle/>
            <a:p>
              <a:pPr algn="l"/>
              <a:r>
                <a:rPr lang="en-US" sz="1700">
                  <a:solidFill>
                    <a:schemeClr val="folHlink"/>
                  </a:solidFill>
                  <a:latin typeface="Calibri" charset="0"/>
                  <a:ea typeface="Calibri" charset="0"/>
                  <a:cs typeface="Calibri" charset="0"/>
                </a:rPr>
                <a:t>Attribute</a:t>
              </a:r>
            </a:p>
          </p:txBody>
        </p:sp>
        <p:sp>
          <p:nvSpPr>
            <p:cNvPr id="7184" name="Line 29"/>
            <p:cNvSpPr>
              <a:spLocks noChangeShapeType="1"/>
            </p:cNvSpPr>
            <p:nvPr/>
          </p:nvSpPr>
          <p:spPr bwMode="auto">
            <a:xfrm flipV="1">
              <a:off x="1292" y="3249"/>
              <a:ext cx="681" cy="272"/>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85" name="Line 30"/>
            <p:cNvSpPr>
              <a:spLocks noChangeShapeType="1"/>
            </p:cNvSpPr>
            <p:nvPr/>
          </p:nvSpPr>
          <p:spPr bwMode="auto">
            <a:xfrm flipV="1">
              <a:off x="1973" y="2194"/>
              <a:ext cx="1829" cy="873"/>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grpSp>
      <p:sp>
        <p:nvSpPr>
          <p:cNvPr id="6" name="Footer Placeholder 5"/>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89364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a:t>Typing Resources</a:t>
            </a:r>
          </a:p>
        </p:txBody>
      </p:sp>
      <p:sp>
        <p:nvSpPr>
          <p:cNvPr id="10244" name="Rectangle 3"/>
          <p:cNvSpPr>
            <a:spLocks noGrp="1" noChangeArrowheads="1"/>
          </p:cNvSpPr>
          <p:nvPr>
            <p:ph type="body" idx="1"/>
          </p:nvPr>
        </p:nvSpPr>
        <p:spPr/>
        <p:txBody>
          <a:bodyPr/>
          <a:lstStyle/>
          <a:p>
            <a:pPr eaLnBrk="1" hangingPunct="1"/>
            <a:r>
              <a:rPr lang="en-US" sz="2800" dirty="0"/>
              <a:t>Resources can be associated with a type by using </a:t>
            </a:r>
            <a:r>
              <a:rPr lang="en-US" sz="2800" b="1" dirty="0" err="1"/>
              <a:t>rdf:type</a:t>
            </a:r>
            <a:r>
              <a:rPr lang="en-US" sz="2800" dirty="0"/>
              <a:t> </a:t>
            </a:r>
            <a:br>
              <a:rPr lang="en-US" sz="2800" dirty="0"/>
            </a:br>
            <a:r>
              <a:rPr lang="en-US" sz="2800" dirty="0"/>
              <a:t>(a special property)</a:t>
            </a:r>
          </a:p>
        </p:txBody>
      </p:sp>
      <p:sp>
        <p:nvSpPr>
          <p:cNvPr id="10245" name="Text Box 4"/>
          <p:cNvSpPr txBox="1">
            <a:spLocks noChangeArrowheads="1"/>
          </p:cNvSpPr>
          <p:nvPr/>
        </p:nvSpPr>
        <p:spPr bwMode="auto">
          <a:xfrm>
            <a:off x="692959" y="4263294"/>
            <a:ext cx="1244141"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a:solidFill>
                  <a:schemeClr val="tx1"/>
                </a:solidFill>
                <a:latin typeface="Calibri" charset="0"/>
                <a:ea typeface="Calibri" charset="0"/>
                <a:cs typeface="Calibri" charset="0"/>
              </a:rPr>
              <a:t>dc:Creator</a:t>
            </a:r>
          </a:p>
        </p:txBody>
      </p:sp>
      <p:sp>
        <p:nvSpPr>
          <p:cNvPr id="10246" name="Oval 5"/>
          <p:cNvSpPr>
            <a:spLocks noChangeArrowheads="1"/>
          </p:cNvSpPr>
          <p:nvPr/>
        </p:nvSpPr>
        <p:spPr bwMode="auto">
          <a:xfrm>
            <a:off x="890945" y="3150529"/>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http://www.doc.ch/</a:t>
            </a:r>
          </a:p>
        </p:txBody>
      </p:sp>
      <p:sp>
        <p:nvSpPr>
          <p:cNvPr id="10247" name="AutoShape 6"/>
          <p:cNvSpPr>
            <a:spLocks noChangeArrowheads="1"/>
          </p:cNvSpPr>
          <p:nvPr/>
        </p:nvSpPr>
        <p:spPr bwMode="auto">
          <a:xfrm>
            <a:off x="1435411" y="5174403"/>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 Smith</a:t>
            </a:r>
          </a:p>
        </p:txBody>
      </p:sp>
      <p:cxnSp>
        <p:nvCxnSpPr>
          <p:cNvPr id="10248" name="AutoShape 7"/>
          <p:cNvCxnSpPr>
            <a:cxnSpLocks noChangeShapeType="1"/>
            <a:stCxn id="10246" idx="4"/>
            <a:endCxn id="10247" idx="0"/>
          </p:cNvCxnSpPr>
          <p:nvPr/>
        </p:nvCxnSpPr>
        <p:spPr bwMode="auto">
          <a:xfrm>
            <a:off x="2623338" y="3942480"/>
            <a:ext cx="0" cy="1231924"/>
          </a:xfrm>
          <a:prstGeom prst="straightConnector1">
            <a:avLst/>
          </a:prstGeom>
          <a:noFill/>
          <a:ln w="12700">
            <a:solidFill>
              <a:schemeClr val="tx1"/>
            </a:solidFill>
            <a:round/>
            <a:headEnd/>
            <a:tailEnd type="triangle" w="med" len="med"/>
          </a:ln>
        </p:spPr>
      </p:cxnSp>
      <p:sp>
        <p:nvSpPr>
          <p:cNvPr id="10249" name="Oval 8"/>
          <p:cNvSpPr>
            <a:spLocks noChangeArrowheads="1"/>
          </p:cNvSpPr>
          <p:nvPr/>
        </p:nvSpPr>
        <p:spPr bwMode="auto">
          <a:xfrm>
            <a:off x="5498284" y="3212859"/>
            <a:ext cx="2375853" cy="703956"/>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Document</a:t>
            </a:r>
          </a:p>
        </p:txBody>
      </p:sp>
      <p:cxnSp>
        <p:nvCxnSpPr>
          <p:cNvPr id="10250" name="AutoShape 9"/>
          <p:cNvCxnSpPr>
            <a:cxnSpLocks noChangeShapeType="1"/>
            <a:stCxn id="10246" idx="6"/>
            <a:endCxn id="10249" idx="2"/>
          </p:cNvCxnSpPr>
          <p:nvPr/>
        </p:nvCxnSpPr>
        <p:spPr bwMode="auto">
          <a:xfrm>
            <a:off x="4355730" y="3546506"/>
            <a:ext cx="1142555" cy="18332"/>
          </a:xfrm>
          <a:prstGeom prst="straightConnector1">
            <a:avLst/>
          </a:prstGeom>
          <a:noFill/>
          <a:ln w="9525">
            <a:solidFill>
              <a:schemeClr val="tx1"/>
            </a:solidFill>
            <a:round/>
            <a:headEnd/>
            <a:tailEnd type="triangle" w="med" len="med"/>
          </a:ln>
        </p:spPr>
      </p:cxnSp>
      <p:sp>
        <p:nvSpPr>
          <p:cNvPr id="10251" name="Text Box 10"/>
          <p:cNvSpPr txBox="1">
            <a:spLocks noChangeArrowheads="1"/>
          </p:cNvSpPr>
          <p:nvPr/>
        </p:nvSpPr>
        <p:spPr bwMode="auto">
          <a:xfrm>
            <a:off x="4337168" y="2903780"/>
            <a:ext cx="1010029" cy="40142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dirty="0" err="1">
                <a:solidFill>
                  <a:schemeClr val="tx1"/>
                </a:solidFill>
                <a:latin typeface="Calibri" charset="0"/>
                <a:ea typeface="Calibri" charset="0"/>
                <a:cs typeface="Calibri" charset="0"/>
              </a:rPr>
              <a:t>rdf:type</a:t>
            </a:r>
            <a:endParaRPr lang="en-US" sz="1900" dirty="0">
              <a:solidFill>
                <a:schemeClr val="tx1"/>
              </a:solidFill>
              <a:latin typeface="Calibri" charset="0"/>
              <a:ea typeface="Calibri" charset="0"/>
              <a:cs typeface="Calibri" charset="0"/>
            </a:endParaRPr>
          </a:p>
        </p:txBody>
      </p:sp>
      <p:sp>
        <p:nvSpPr>
          <p:cNvPr id="10252" name="Rectangle 11"/>
          <p:cNvSpPr>
            <a:spLocks noChangeArrowheads="1"/>
          </p:cNvSpPr>
          <p:nvPr/>
        </p:nvSpPr>
        <p:spPr bwMode="auto">
          <a:xfrm>
            <a:off x="5659150" y="4127638"/>
            <a:ext cx="5894260" cy="1679670"/>
          </a:xfrm>
          <a:prstGeom prst="rect">
            <a:avLst/>
          </a:prstGeom>
          <a:noFill/>
          <a:ln w="12700">
            <a:solidFill>
              <a:schemeClr val="tx1"/>
            </a:solidFill>
            <a:miter lim="800000"/>
            <a:headEnd/>
            <a:tailEnd/>
          </a:ln>
        </p:spPr>
        <p:txBody>
          <a:bodyPr lIns="108737" tIns="54369" rIns="108737" bIns="54369">
            <a:spAutoFit/>
          </a:bodyPr>
          <a:lstStyle/>
          <a:p>
            <a:pPr algn="l" defTabSz="899860" eaLnBrk="0" hangingPunct="0"/>
            <a:r>
              <a:rPr lang="en-US" sz="1700">
                <a:solidFill>
                  <a:schemeClr val="tx1"/>
                </a:solidFill>
                <a:latin typeface="Calibri" charset="0"/>
                <a:ea typeface="Calibri" charset="0"/>
                <a:cs typeface="Calibri" charset="0"/>
              </a:rPr>
              <a:t>&lt;rdf:RDF&gt;</a:t>
            </a:r>
          </a:p>
          <a:p>
            <a:pPr algn="l" defTabSz="899860" eaLnBrk="0" hangingPunct="0"/>
            <a:r>
              <a:rPr lang="en-US" sz="1700">
                <a:solidFill>
                  <a:schemeClr val="tx1"/>
                </a:solidFill>
                <a:latin typeface="Calibri" charset="0"/>
                <a:ea typeface="Calibri" charset="0"/>
                <a:cs typeface="Calibri" charset="0"/>
              </a:rPr>
              <a:t>   &lt;rdf:Description about="http://www.doc.ch/"&gt;</a:t>
            </a:r>
          </a:p>
          <a:p>
            <a:pPr algn="l" defTabSz="899860" eaLnBrk="0" hangingPunct="0"/>
            <a:r>
              <a:rPr lang="en-US" sz="1700">
                <a:solidFill>
                  <a:schemeClr val="tx1"/>
                </a:solidFill>
                <a:latin typeface="Calibri" charset="0"/>
                <a:ea typeface="Calibri" charset="0"/>
                <a:cs typeface="Calibri" charset="0"/>
              </a:rPr>
              <a:t>      &lt;rdf:type&gt;Document&lt;/rdf:type&gt;</a:t>
            </a:r>
          </a:p>
          <a:p>
            <a:pPr algn="l" defTabSz="899860" eaLnBrk="0" hangingPunct="0"/>
            <a:r>
              <a:rPr lang="en-US" sz="1700">
                <a:solidFill>
                  <a:schemeClr val="tx1"/>
                </a:solidFill>
                <a:latin typeface="Calibri" charset="0"/>
                <a:ea typeface="Calibri" charset="0"/>
                <a:cs typeface="Calibri" charset="0"/>
              </a:rPr>
              <a:t>      &lt;dc:Creator&gt; John Smith &lt;/dc:Creator&gt;</a:t>
            </a:r>
          </a:p>
          <a:p>
            <a:pPr algn="l" defTabSz="899860" eaLnBrk="0" hangingPunct="0"/>
            <a:r>
              <a:rPr lang="en-US" sz="1700">
                <a:solidFill>
                  <a:schemeClr val="tx1"/>
                </a:solidFill>
                <a:latin typeface="Calibri" charset="0"/>
                <a:ea typeface="Calibri" charset="0"/>
                <a:cs typeface="Calibri" charset="0"/>
              </a:rPr>
              <a:t>   &lt;/rdf:Description&gt;</a:t>
            </a:r>
          </a:p>
          <a:p>
            <a:pPr algn="l" defTabSz="899860" eaLnBrk="0" hangingPunct="0"/>
            <a:r>
              <a:rPr lang="en-US" sz="1700">
                <a:solidFill>
                  <a:schemeClr val="tx1"/>
                </a:solidFill>
                <a:latin typeface="Calibri" charset="0"/>
                <a:ea typeface="Calibri" charset="0"/>
                <a:cs typeface="Calibri" charset="0"/>
              </a:rPr>
              <a:t>&lt;/rdf:RDF&gt;</a:t>
            </a:r>
          </a:p>
        </p:txBody>
      </p:sp>
      <p:sp>
        <p:nvSpPr>
          <p:cNvPr id="10253" name="Rectangle 12"/>
          <p:cNvSpPr>
            <a:spLocks noChangeArrowheads="1"/>
          </p:cNvSpPr>
          <p:nvPr/>
        </p:nvSpPr>
        <p:spPr bwMode="auto">
          <a:xfrm>
            <a:off x="5659150" y="5957189"/>
            <a:ext cx="5894260" cy="1418025"/>
          </a:xfrm>
          <a:prstGeom prst="rect">
            <a:avLst/>
          </a:prstGeom>
          <a:noFill/>
          <a:ln w="12700">
            <a:solidFill>
              <a:schemeClr val="tx1"/>
            </a:solidFill>
            <a:miter lim="800000"/>
            <a:headEnd/>
            <a:tailEnd/>
          </a:ln>
        </p:spPr>
        <p:txBody>
          <a:bodyPr lIns="108737" tIns="54369" rIns="108737" bIns="54369">
            <a:spAutoFit/>
          </a:bodyPr>
          <a:lstStyle/>
          <a:p>
            <a:pPr algn="l" defTabSz="899860" eaLnBrk="0" hangingPunct="0"/>
            <a:r>
              <a:rPr lang="en-US" sz="1700">
                <a:solidFill>
                  <a:schemeClr val="tx1"/>
                </a:solidFill>
                <a:latin typeface="Calibri" charset="0"/>
                <a:ea typeface="Calibri" charset="0"/>
                <a:cs typeface="Calibri" charset="0"/>
              </a:rPr>
              <a:t>&lt;rdf:RDF&gt;</a:t>
            </a:r>
          </a:p>
          <a:p>
            <a:pPr algn="l" defTabSz="899860" eaLnBrk="0" hangingPunct="0"/>
            <a:r>
              <a:rPr lang="en-US" sz="1700">
                <a:solidFill>
                  <a:schemeClr val="tx1"/>
                </a:solidFill>
                <a:latin typeface="Calibri" charset="0"/>
                <a:ea typeface="Calibri" charset="0"/>
                <a:cs typeface="Calibri" charset="0"/>
              </a:rPr>
              <a:t>   &lt;dc:Document about="http://www.doc.ch/"&gt;</a:t>
            </a:r>
          </a:p>
          <a:p>
            <a:pPr algn="l" defTabSz="899860" eaLnBrk="0" hangingPunct="0"/>
            <a:r>
              <a:rPr lang="en-US" sz="1700">
                <a:solidFill>
                  <a:schemeClr val="tx1"/>
                </a:solidFill>
                <a:latin typeface="Calibri" charset="0"/>
                <a:ea typeface="Calibri" charset="0"/>
                <a:cs typeface="Calibri" charset="0"/>
              </a:rPr>
              <a:t>         &lt;dc:Creator&gt; John Smith &lt;/dc:Creator&gt;</a:t>
            </a:r>
          </a:p>
          <a:p>
            <a:pPr algn="l" defTabSz="899860" eaLnBrk="0" hangingPunct="0"/>
            <a:r>
              <a:rPr lang="en-US" sz="1700">
                <a:solidFill>
                  <a:schemeClr val="tx1"/>
                </a:solidFill>
                <a:latin typeface="Calibri" charset="0"/>
                <a:ea typeface="Calibri" charset="0"/>
                <a:cs typeface="Calibri" charset="0"/>
              </a:rPr>
              <a:t>   &lt;/dc:Document&gt;</a:t>
            </a:r>
          </a:p>
          <a:p>
            <a:pPr algn="l" defTabSz="899860" eaLnBrk="0" hangingPunct="0"/>
            <a:r>
              <a:rPr lang="en-US" sz="1700">
                <a:solidFill>
                  <a:schemeClr val="tx1"/>
                </a:solidFill>
                <a:latin typeface="Calibri" charset="0"/>
                <a:ea typeface="Calibri" charset="0"/>
                <a:cs typeface="Calibri" charset="0"/>
              </a:rPr>
              <a:t>&lt;/rdf:RDF&gt;</a:t>
            </a:r>
          </a:p>
        </p:txBody>
      </p:sp>
      <p:sp>
        <p:nvSpPr>
          <p:cNvPr id="10254" name="Rectangle 13"/>
          <p:cNvSpPr>
            <a:spLocks noChangeArrowheads="1"/>
          </p:cNvSpPr>
          <p:nvPr/>
        </p:nvSpPr>
        <p:spPr bwMode="auto">
          <a:xfrm>
            <a:off x="4102040" y="6289002"/>
            <a:ext cx="1274589" cy="632261"/>
          </a:xfrm>
          <a:prstGeom prst="rect">
            <a:avLst/>
          </a:prstGeom>
          <a:noFill/>
          <a:ln w="9525" algn="ctr">
            <a:noFill/>
            <a:miter lim="800000"/>
            <a:headEnd/>
            <a:tailEnd/>
          </a:ln>
        </p:spPr>
        <p:txBody>
          <a:bodyPr wrap="none" lIns="107986" tIns="53993" rIns="107986" bIns="53993">
            <a:spAutoFit/>
          </a:bodyPr>
          <a:lstStyle/>
          <a:p>
            <a:r>
              <a:rPr lang="en-US" sz="1700">
                <a:solidFill>
                  <a:schemeClr val="tx1"/>
                </a:solidFill>
                <a:latin typeface="Calibri" charset="0"/>
                <a:ea typeface="Calibri" charset="0"/>
                <a:cs typeface="Calibri" charset="0"/>
              </a:rPr>
              <a:t>abbreviated</a:t>
            </a:r>
            <a:br>
              <a:rPr lang="en-US" sz="1700">
                <a:solidFill>
                  <a:schemeClr val="tx1"/>
                </a:solidFill>
                <a:latin typeface="Calibri" charset="0"/>
                <a:ea typeface="Calibri" charset="0"/>
                <a:cs typeface="Calibri" charset="0"/>
              </a:rPr>
            </a:br>
            <a:r>
              <a:rPr lang="en-US" sz="1700">
                <a:solidFill>
                  <a:schemeClr val="tx1"/>
                </a:solidFill>
                <a:latin typeface="Calibri" charset="0"/>
                <a:ea typeface="Calibri" charset="0"/>
                <a:cs typeface="Calibri" charset="0"/>
              </a:rPr>
              <a:t>syntax</a:t>
            </a:r>
          </a:p>
        </p:txBody>
      </p:sp>
      <p:sp>
        <p:nvSpPr>
          <p:cNvPr id="2" name="Footer Placeholder 1"/>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466617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fr-CH"/>
              <a:t>RDF Complex Values</a:t>
            </a:r>
            <a:endParaRPr lang="en-GB"/>
          </a:p>
        </p:txBody>
      </p:sp>
      <p:sp>
        <p:nvSpPr>
          <p:cNvPr id="11268" name="Rectangle 3"/>
          <p:cNvSpPr>
            <a:spLocks noGrp="1" noChangeArrowheads="1"/>
          </p:cNvSpPr>
          <p:nvPr>
            <p:ph type="body" idx="1"/>
          </p:nvPr>
        </p:nvSpPr>
        <p:spPr>
          <a:xfrm>
            <a:off x="233049" y="1550130"/>
            <a:ext cx="10790330" cy="967940"/>
          </a:xfrm>
        </p:spPr>
        <p:txBody>
          <a:bodyPr/>
          <a:lstStyle/>
          <a:p>
            <a:pPr eaLnBrk="1" hangingPunct="1"/>
            <a:r>
              <a:rPr lang="en-US" sz="2800" dirty="0"/>
              <a:t>Use an intermediate resource</a:t>
            </a:r>
          </a:p>
        </p:txBody>
      </p:sp>
      <p:sp>
        <p:nvSpPr>
          <p:cNvPr id="11269" name="Text Box 4"/>
          <p:cNvSpPr txBox="1">
            <a:spLocks noChangeArrowheads="1"/>
          </p:cNvSpPr>
          <p:nvPr/>
        </p:nvSpPr>
        <p:spPr bwMode="auto">
          <a:xfrm>
            <a:off x="1608652" y="3401681"/>
            <a:ext cx="1244141"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a:solidFill>
                  <a:schemeClr val="tx1"/>
                </a:solidFill>
                <a:latin typeface="Calibri" charset="0"/>
                <a:ea typeface="Calibri" charset="0"/>
                <a:cs typeface="Calibri" charset="0"/>
              </a:rPr>
              <a:t>dc:Creator</a:t>
            </a:r>
          </a:p>
        </p:txBody>
      </p:sp>
      <p:sp>
        <p:nvSpPr>
          <p:cNvPr id="11270" name="Oval 5"/>
          <p:cNvSpPr>
            <a:spLocks noChangeArrowheads="1"/>
          </p:cNvSpPr>
          <p:nvPr/>
        </p:nvSpPr>
        <p:spPr bwMode="auto">
          <a:xfrm>
            <a:off x="1806639" y="2288916"/>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http://www.doc.ch/</a:t>
            </a:r>
          </a:p>
        </p:txBody>
      </p:sp>
      <p:sp>
        <p:nvSpPr>
          <p:cNvPr id="11271" name="AutoShape 6"/>
          <p:cNvSpPr>
            <a:spLocks noChangeArrowheads="1"/>
          </p:cNvSpPr>
          <p:nvPr/>
        </p:nvSpPr>
        <p:spPr bwMode="auto">
          <a:xfrm>
            <a:off x="420725" y="6072681"/>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 Smith</a:t>
            </a:r>
          </a:p>
        </p:txBody>
      </p:sp>
      <p:cxnSp>
        <p:nvCxnSpPr>
          <p:cNvPr id="11272" name="AutoShape 7"/>
          <p:cNvCxnSpPr>
            <a:cxnSpLocks noChangeShapeType="1"/>
            <a:stCxn id="11270" idx="4"/>
            <a:endCxn id="11273" idx="0"/>
          </p:cNvCxnSpPr>
          <p:nvPr/>
        </p:nvCxnSpPr>
        <p:spPr bwMode="auto">
          <a:xfrm>
            <a:off x="3539031" y="3080867"/>
            <a:ext cx="0" cy="1055934"/>
          </a:xfrm>
          <a:prstGeom prst="straightConnector1">
            <a:avLst/>
          </a:prstGeom>
          <a:noFill/>
          <a:ln w="12700">
            <a:solidFill>
              <a:schemeClr val="tx1"/>
            </a:solidFill>
            <a:round/>
            <a:headEnd/>
            <a:tailEnd type="triangle" w="med" len="med"/>
          </a:ln>
        </p:spPr>
      </p:cxnSp>
      <p:sp>
        <p:nvSpPr>
          <p:cNvPr id="11273" name="Oval 8"/>
          <p:cNvSpPr>
            <a:spLocks noChangeArrowheads="1"/>
          </p:cNvSpPr>
          <p:nvPr/>
        </p:nvSpPr>
        <p:spPr bwMode="auto">
          <a:xfrm>
            <a:off x="1806639" y="4136802"/>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Person://1234/1</a:t>
            </a:r>
          </a:p>
        </p:txBody>
      </p:sp>
      <p:sp>
        <p:nvSpPr>
          <p:cNvPr id="11274" name="AutoShape 9"/>
          <p:cNvSpPr>
            <a:spLocks noChangeArrowheads="1"/>
          </p:cNvSpPr>
          <p:nvPr/>
        </p:nvSpPr>
        <p:spPr bwMode="auto">
          <a:xfrm>
            <a:off x="4281485" y="6072681"/>
            <a:ext cx="2771828"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john.smith@epfl.ch</a:t>
            </a:r>
          </a:p>
        </p:txBody>
      </p:sp>
      <p:cxnSp>
        <p:nvCxnSpPr>
          <p:cNvPr id="11275" name="AutoShape 10"/>
          <p:cNvCxnSpPr>
            <a:cxnSpLocks noChangeShapeType="1"/>
            <a:stCxn id="11273" idx="4"/>
            <a:endCxn id="11271" idx="0"/>
          </p:cNvCxnSpPr>
          <p:nvPr/>
        </p:nvCxnSpPr>
        <p:spPr bwMode="auto">
          <a:xfrm flipH="1">
            <a:off x="1608651" y="4928752"/>
            <a:ext cx="1930380" cy="1143929"/>
          </a:xfrm>
          <a:prstGeom prst="straightConnector1">
            <a:avLst/>
          </a:prstGeom>
          <a:noFill/>
          <a:ln w="12700">
            <a:solidFill>
              <a:schemeClr val="tx1"/>
            </a:solidFill>
            <a:round/>
            <a:headEnd/>
            <a:tailEnd type="triangle" w="med" len="med"/>
          </a:ln>
        </p:spPr>
      </p:cxnSp>
      <p:cxnSp>
        <p:nvCxnSpPr>
          <p:cNvPr id="11276" name="AutoShape 11"/>
          <p:cNvCxnSpPr>
            <a:cxnSpLocks noChangeShapeType="1"/>
            <a:stCxn id="11273" idx="4"/>
            <a:endCxn id="11274" idx="0"/>
          </p:cNvCxnSpPr>
          <p:nvPr/>
        </p:nvCxnSpPr>
        <p:spPr bwMode="auto">
          <a:xfrm rot="16200000" flipH="1">
            <a:off x="4031250" y="4436534"/>
            <a:ext cx="1143929" cy="2128367"/>
          </a:xfrm>
          <a:prstGeom prst="straightConnector1">
            <a:avLst/>
          </a:prstGeom>
          <a:noFill/>
          <a:ln w="12700">
            <a:solidFill>
              <a:schemeClr val="tx1"/>
            </a:solidFill>
            <a:round/>
            <a:headEnd/>
            <a:tailEnd type="triangle" w="med" len="med"/>
          </a:ln>
        </p:spPr>
      </p:cxnSp>
      <p:sp>
        <p:nvSpPr>
          <p:cNvPr id="11277" name="Rectangle 12"/>
          <p:cNvSpPr>
            <a:spLocks noChangeArrowheads="1"/>
          </p:cNvSpPr>
          <p:nvPr/>
        </p:nvSpPr>
        <p:spPr bwMode="auto">
          <a:xfrm>
            <a:off x="1498536" y="5113908"/>
            <a:ext cx="779133" cy="401428"/>
          </a:xfrm>
          <a:prstGeom prst="rect">
            <a:avLst/>
          </a:prstGeom>
          <a:noFill/>
          <a:ln w="9525">
            <a:noFill/>
            <a:miter lim="800000"/>
            <a:headEnd/>
            <a:tailEnd/>
          </a:ln>
        </p:spPr>
        <p:txBody>
          <a:bodyPr wrap="none" lIns="107986" tIns="53993" rIns="107986" bIns="53993">
            <a:spAutoFit/>
          </a:bodyPr>
          <a:lstStyle/>
          <a:p>
            <a:r>
              <a:rPr lang="en-US" sz="1900">
                <a:solidFill>
                  <a:schemeClr val="tx1"/>
                </a:solidFill>
                <a:latin typeface="Calibri" charset="0"/>
                <a:ea typeface="Calibri" charset="0"/>
                <a:cs typeface="Calibri" charset="0"/>
              </a:rPr>
              <a:t>name</a:t>
            </a:r>
          </a:p>
        </p:txBody>
      </p:sp>
      <p:sp>
        <p:nvSpPr>
          <p:cNvPr id="11278" name="Rectangle 13"/>
          <p:cNvSpPr>
            <a:spLocks noChangeArrowheads="1"/>
          </p:cNvSpPr>
          <p:nvPr/>
        </p:nvSpPr>
        <p:spPr bwMode="auto">
          <a:xfrm>
            <a:off x="4729082" y="5113908"/>
            <a:ext cx="756763" cy="401468"/>
          </a:xfrm>
          <a:prstGeom prst="rect">
            <a:avLst/>
          </a:prstGeom>
          <a:noFill/>
          <a:ln w="9525">
            <a:noFill/>
            <a:miter lim="800000"/>
            <a:headEnd/>
            <a:tailEnd/>
          </a:ln>
        </p:spPr>
        <p:txBody>
          <a:bodyPr wrap="none" lIns="107986" tIns="53993" rIns="107986" bIns="53993">
            <a:spAutoFit/>
          </a:bodyPr>
          <a:lstStyle/>
          <a:p>
            <a:r>
              <a:rPr lang="en-US" sz="1900">
                <a:solidFill>
                  <a:schemeClr val="tx1"/>
                </a:solidFill>
                <a:latin typeface="Calibri" charset="0"/>
                <a:ea typeface="Calibri" charset="0"/>
                <a:cs typeface="Calibri" charset="0"/>
              </a:rPr>
              <a:t>email</a:t>
            </a:r>
          </a:p>
        </p:txBody>
      </p:sp>
      <p:sp>
        <p:nvSpPr>
          <p:cNvPr id="11279" name="Rectangle 14"/>
          <p:cNvSpPr>
            <a:spLocks noChangeArrowheads="1"/>
          </p:cNvSpPr>
          <p:nvPr/>
        </p:nvSpPr>
        <p:spPr bwMode="auto">
          <a:xfrm>
            <a:off x="5289980" y="2359244"/>
            <a:ext cx="6496516" cy="2202201"/>
          </a:xfrm>
          <a:prstGeom prst="rect">
            <a:avLst/>
          </a:prstGeom>
          <a:noFill/>
          <a:ln w="9525" algn="ctr">
            <a:solidFill>
              <a:schemeClr val="tx1"/>
            </a:solidFill>
            <a:miter lim="800000"/>
            <a:headEnd/>
            <a:tailEnd/>
          </a:ln>
        </p:spPr>
        <p:txBody>
          <a:bodyPr wrap="square" lIns="107986" tIns="53993" rIns="107986" bIns="53993" anchor="ctr">
            <a:spAutoFit/>
          </a:bodyPr>
          <a:lstStyle/>
          <a:p>
            <a:pPr algn="l"/>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 about="http://www.doc.ch"&gt;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dc:Creator</a:t>
            </a:r>
            <a:r>
              <a:rPr lang="en-US" sz="1700" dirty="0">
                <a:latin typeface="Calibri" charset="0"/>
                <a:ea typeface="Calibri" charset="0"/>
                <a:cs typeface="Calibri" charset="0"/>
              </a:rPr>
              <a:t>&gt;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 about="Person://1234/1"&gt; </a:t>
            </a:r>
            <a:br>
              <a:rPr lang="en-US" sz="1700" dirty="0">
                <a:latin typeface="Calibri" charset="0"/>
                <a:ea typeface="Calibri" charset="0"/>
                <a:cs typeface="Calibri" charset="0"/>
              </a:rPr>
            </a:br>
            <a:r>
              <a:rPr lang="en-US" sz="1700" dirty="0">
                <a:latin typeface="Calibri" charset="0"/>
                <a:ea typeface="Calibri" charset="0"/>
                <a:cs typeface="Calibri" charset="0"/>
              </a:rPr>
              <a:t>                  &lt;name&gt;John Smith&lt;/name&gt; </a:t>
            </a:r>
            <a:br>
              <a:rPr lang="en-US" sz="1700" dirty="0">
                <a:latin typeface="Calibri" charset="0"/>
                <a:ea typeface="Calibri" charset="0"/>
                <a:cs typeface="Calibri" charset="0"/>
              </a:rPr>
            </a:br>
            <a:r>
              <a:rPr lang="en-US" sz="1700" dirty="0">
                <a:latin typeface="Calibri" charset="0"/>
                <a:ea typeface="Calibri" charset="0"/>
                <a:cs typeface="Calibri" charset="0"/>
              </a:rPr>
              <a:t>                  &lt;email&gt;john.smith@epfl.ch&lt;/email&gt;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dc:Creator</a:t>
            </a:r>
            <a:r>
              <a:rPr lang="en-US" sz="1700" dirty="0">
                <a:latin typeface="Calibri" charset="0"/>
                <a:ea typeface="Calibri" charset="0"/>
                <a:cs typeface="Calibri" charset="0"/>
              </a:rPr>
              <a:t>&gt;</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&gt; </a:t>
            </a:r>
          </a:p>
        </p:txBody>
      </p:sp>
      <p:sp>
        <p:nvSpPr>
          <p:cNvPr id="2" name="Footer Placeholder 1"/>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6212843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de-DE"/>
              <a:t>RDF Containers</a:t>
            </a:r>
          </a:p>
        </p:txBody>
      </p:sp>
      <p:sp>
        <p:nvSpPr>
          <p:cNvPr id="12292" name="Rectangle 3"/>
          <p:cNvSpPr>
            <a:spLocks noGrp="1" noChangeArrowheads="1"/>
          </p:cNvSpPr>
          <p:nvPr>
            <p:ph type="body" idx="4294967295"/>
          </p:nvPr>
        </p:nvSpPr>
        <p:spPr>
          <a:xfrm>
            <a:off x="408351" y="1546465"/>
            <a:ext cx="3891520" cy="2577506"/>
          </a:xfrm>
        </p:spPr>
        <p:txBody>
          <a:bodyPr/>
          <a:lstStyle/>
          <a:p>
            <a:pPr eaLnBrk="1" hangingPunct="1"/>
            <a:r>
              <a:rPr lang="en-US" sz="2800" dirty="0"/>
              <a:t>Containers</a:t>
            </a:r>
          </a:p>
          <a:p>
            <a:pPr lvl="1" eaLnBrk="1" hangingPunct="1"/>
            <a:r>
              <a:rPr lang="en-US" sz="2400" dirty="0"/>
              <a:t>Bag (unordered)</a:t>
            </a:r>
          </a:p>
          <a:p>
            <a:pPr lvl="1" eaLnBrk="1" hangingPunct="1"/>
            <a:r>
              <a:rPr lang="en-US" sz="2400" dirty="0" err="1"/>
              <a:t>Seq</a:t>
            </a:r>
            <a:r>
              <a:rPr lang="en-US" sz="2400" dirty="0"/>
              <a:t> (ordered)</a:t>
            </a:r>
          </a:p>
          <a:p>
            <a:pPr lvl="1" eaLnBrk="1" hangingPunct="1"/>
            <a:r>
              <a:rPr lang="en-US" sz="2400" dirty="0"/>
              <a:t>Alt (alternatives)</a:t>
            </a:r>
          </a:p>
          <a:p>
            <a:pPr eaLnBrk="1" hangingPunct="1">
              <a:buFontTx/>
              <a:buNone/>
            </a:pPr>
            <a:endParaRPr lang="en-US" sz="2100" dirty="0"/>
          </a:p>
        </p:txBody>
      </p:sp>
      <p:sp>
        <p:nvSpPr>
          <p:cNvPr id="12293" name="Oval 4"/>
          <p:cNvSpPr>
            <a:spLocks noChangeArrowheads="1"/>
          </p:cNvSpPr>
          <p:nvPr/>
        </p:nvSpPr>
        <p:spPr bwMode="auto">
          <a:xfrm>
            <a:off x="2087120" y="4400785"/>
            <a:ext cx="2276858" cy="61596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700">
                <a:solidFill>
                  <a:schemeClr val="tx1"/>
                </a:solidFill>
                <a:latin typeface="Calibri" charset="0"/>
                <a:ea typeface="Calibri" charset="0"/>
                <a:cs typeface="Calibri" charset="0"/>
              </a:rPr>
              <a:t>/talks/7.002</a:t>
            </a:r>
          </a:p>
        </p:txBody>
      </p:sp>
      <p:sp>
        <p:nvSpPr>
          <p:cNvPr id="12294" name="Oval 5"/>
          <p:cNvSpPr>
            <a:spLocks noChangeArrowheads="1"/>
          </p:cNvSpPr>
          <p:nvPr/>
        </p:nvSpPr>
        <p:spPr bwMode="auto">
          <a:xfrm>
            <a:off x="2384102" y="5368726"/>
            <a:ext cx="1682896" cy="61596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endParaRPr lang="fr-FR" sz="1900" i="1">
              <a:solidFill>
                <a:schemeClr val="tx1"/>
              </a:solidFill>
              <a:latin typeface="Calibri" charset="0"/>
              <a:ea typeface="Calibri" charset="0"/>
              <a:cs typeface="Calibri" charset="0"/>
            </a:endParaRPr>
          </a:p>
        </p:txBody>
      </p:sp>
      <p:grpSp>
        <p:nvGrpSpPr>
          <p:cNvPr id="2" name="Group 6"/>
          <p:cNvGrpSpPr>
            <a:grpSpLocks/>
          </p:cNvGrpSpPr>
          <p:nvPr/>
        </p:nvGrpSpPr>
        <p:grpSpPr bwMode="auto">
          <a:xfrm>
            <a:off x="701207" y="6424660"/>
            <a:ext cx="4652711" cy="615961"/>
            <a:chOff x="3168" y="1632"/>
            <a:chExt cx="2256" cy="336"/>
          </a:xfrm>
        </p:grpSpPr>
        <p:sp>
          <p:nvSpPr>
            <p:cNvPr id="12305" name="Oval 7"/>
            <p:cNvSpPr>
              <a:spLocks noChangeArrowheads="1"/>
            </p:cNvSpPr>
            <p:nvPr/>
          </p:nvSpPr>
          <p:spPr bwMode="auto">
            <a:xfrm>
              <a:off x="4080" y="1632"/>
              <a:ext cx="624" cy="336"/>
            </a:xfrm>
            <a:prstGeom prst="ellipse">
              <a:avLst/>
            </a:prstGeom>
            <a:solidFill>
              <a:srgbClr val="FFFFFF"/>
            </a:solidFill>
            <a:ln w="12700">
              <a:solidFill>
                <a:schemeClr val="tx1"/>
              </a:solidFill>
              <a:round/>
              <a:headEnd/>
              <a:tailEnd/>
            </a:ln>
          </p:spPr>
          <p:txBody>
            <a:bodyPr wrap="none" anchor="ctr"/>
            <a:lstStyle/>
            <a:p>
              <a:pPr eaLnBrk="0" hangingPunct="0"/>
              <a:r>
                <a:rPr lang="en-US" sz="1700">
                  <a:solidFill>
                    <a:schemeClr val="tx1"/>
                  </a:solidFill>
                  <a:latin typeface="Calibri" charset="0"/>
                  <a:ea typeface="Calibri" charset="0"/>
                  <a:cs typeface="Calibri" charset="0"/>
                </a:rPr>
                <a:t>/slides/42</a:t>
              </a:r>
            </a:p>
          </p:txBody>
        </p:sp>
        <p:sp>
          <p:nvSpPr>
            <p:cNvPr id="12306" name="Oval 8"/>
            <p:cNvSpPr>
              <a:spLocks noChangeArrowheads="1"/>
            </p:cNvSpPr>
            <p:nvPr/>
          </p:nvSpPr>
          <p:spPr bwMode="auto">
            <a:xfrm>
              <a:off x="4800" y="1632"/>
              <a:ext cx="624" cy="336"/>
            </a:xfrm>
            <a:prstGeom prst="ellipse">
              <a:avLst/>
            </a:prstGeom>
            <a:solidFill>
              <a:srgbClr val="FFFFFF"/>
            </a:solidFill>
            <a:ln w="12700">
              <a:solidFill>
                <a:schemeClr val="tx1"/>
              </a:solidFill>
              <a:round/>
              <a:headEnd/>
              <a:tailEnd/>
            </a:ln>
          </p:spPr>
          <p:txBody>
            <a:bodyPr wrap="none" anchor="ctr"/>
            <a:lstStyle/>
            <a:p>
              <a:pPr eaLnBrk="0" hangingPunct="0"/>
              <a:r>
                <a:rPr lang="en-US" sz="1700">
                  <a:solidFill>
                    <a:schemeClr val="tx1"/>
                  </a:solidFill>
                  <a:latin typeface="Calibri" charset="0"/>
                  <a:ea typeface="Calibri" charset="0"/>
                  <a:cs typeface="Calibri" charset="0"/>
                </a:rPr>
                <a:t>/slides/73</a:t>
              </a:r>
            </a:p>
          </p:txBody>
        </p:sp>
        <p:sp>
          <p:nvSpPr>
            <p:cNvPr id="12307" name="Oval 9"/>
            <p:cNvSpPr>
              <a:spLocks noChangeArrowheads="1"/>
            </p:cNvSpPr>
            <p:nvPr/>
          </p:nvSpPr>
          <p:spPr bwMode="auto">
            <a:xfrm>
              <a:off x="3168" y="1632"/>
              <a:ext cx="816" cy="336"/>
            </a:xfrm>
            <a:prstGeom prst="ellipse">
              <a:avLst/>
            </a:prstGeom>
            <a:solidFill>
              <a:srgbClr val="FFFFFF"/>
            </a:solidFill>
            <a:ln w="12700">
              <a:solidFill>
                <a:schemeClr val="tx1"/>
              </a:solidFill>
              <a:round/>
              <a:headEnd/>
              <a:tailEnd/>
            </a:ln>
          </p:spPr>
          <p:txBody>
            <a:bodyPr wrap="none" anchor="ctr"/>
            <a:lstStyle/>
            <a:p>
              <a:pPr eaLnBrk="0" hangingPunct="0"/>
              <a:r>
                <a:rPr lang="en-US" sz="1700">
                  <a:solidFill>
                    <a:schemeClr val="tx1"/>
                  </a:solidFill>
                  <a:latin typeface="Calibri" charset="0"/>
                  <a:ea typeface="Calibri" charset="0"/>
                  <a:cs typeface="Calibri" charset="0"/>
                </a:rPr>
                <a:t>rdf:Seq</a:t>
              </a:r>
            </a:p>
          </p:txBody>
        </p:sp>
      </p:grpSp>
      <p:cxnSp>
        <p:nvCxnSpPr>
          <p:cNvPr id="12296" name="AutoShape 10"/>
          <p:cNvCxnSpPr>
            <a:cxnSpLocks noChangeShapeType="1"/>
            <a:stCxn id="12294" idx="3"/>
            <a:endCxn id="12307" idx="0"/>
          </p:cNvCxnSpPr>
          <p:nvPr/>
        </p:nvCxnSpPr>
        <p:spPr bwMode="auto">
          <a:xfrm flipH="1">
            <a:off x="1542657" y="5894861"/>
            <a:ext cx="1086871" cy="529800"/>
          </a:xfrm>
          <a:prstGeom prst="straightConnector1">
            <a:avLst/>
          </a:prstGeom>
          <a:noFill/>
          <a:ln w="12700">
            <a:solidFill>
              <a:schemeClr val="tx1"/>
            </a:solidFill>
            <a:round/>
            <a:headEnd/>
            <a:tailEnd type="triangle" w="med" len="med"/>
          </a:ln>
        </p:spPr>
      </p:cxnSp>
      <p:cxnSp>
        <p:nvCxnSpPr>
          <p:cNvPr id="12297" name="AutoShape 11"/>
          <p:cNvCxnSpPr>
            <a:cxnSpLocks noChangeShapeType="1"/>
            <a:stCxn id="12294" idx="4"/>
            <a:endCxn id="12305" idx="0"/>
          </p:cNvCxnSpPr>
          <p:nvPr/>
        </p:nvCxnSpPr>
        <p:spPr bwMode="auto">
          <a:xfrm>
            <a:off x="3225549" y="5984686"/>
            <a:ext cx="0" cy="439973"/>
          </a:xfrm>
          <a:prstGeom prst="straightConnector1">
            <a:avLst/>
          </a:prstGeom>
          <a:noFill/>
          <a:ln w="12700">
            <a:solidFill>
              <a:schemeClr val="tx1"/>
            </a:solidFill>
            <a:round/>
            <a:headEnd/>
            <a:tailEnd type="triangle" w="med" len="med"/>
          </a:ln>
        </p:spPr>
      </p:cxnSp>
      <p:cxnSp>
        <p:nvCxnSpPr>
          <p:cNvPr id="12298" name="AutoShape 12"/>
          <p:cNvCxnSpPr>
            <a:cxnSpLocks noChangeShapeType="1"/>
            <a:stCxn id="12294" idx="5"/>
            <a:endCxn id="12306" idx="0"/>
          </p:cNvCxnSpPr>
          <p:nvPr/>
        </p:nvCxnSpPr>
        <p:spPr bwMode="auto">
          <a:xfrm>
            <a:off x="3821576" y="5894861"/>
            <a:ext cx="888882" cy="529800"/>
          </a:xfrm>
          <a:prstGeom prst="straightConnector1">
            <a:avLst/>
          </a:prstGeom>
          <a:noFill/>
          <a:ln w="12700">
            <a:solidFill>
              <a:schemeClr val="tx1"/>
            </a:solidFill>
            <a:round/>
            <a:headEnd/>
            <a:tailEnd type="triangle" w="med" len="med"/>
          </a:ln>
        </p:spPr>
      </p:cxnSp>
      <p:cxnSp>
        <p:nvCxnSpPr>
          <p:cNvPr id="12299" name="AutoShape 13"/>
          <p:cNvCxnSpPr>
            <a:cxnSpLocks noChangeShapeType="1"/>
            <a:stCxn id="12293" idx="4"/>
            <a:endCxn id="12294" idx="0"/>
          </p:cNvCxnSpPr>
          <p:nvPr/>
        </p:nvCxnSpPr>
        <p:spPr bwMode="auto">
          <a:xfrm>
            <a:off x="3225549" y="5016747"/>
            <a:ext cx="0" cy="351978"/>
          </a:xfrm>
          <a:prstGeom prst="straightConnector1">
            <a:avLst/>
          </a:prstGeom>
          <a:noFill/>
          <a:ln w="12700">
            <a:solidFill>
              <a:schemeClr val="tx1"/>
            </a:solidFill>
            <a:round/>
            <a:headEnd/>
            <a:tailEnd type="triangle" w="med" len="med"/>
          </a:ln>
        </p:spPr>
      </p:cxnSp>
      <p:sp>
        <p:nvSpPr>
          <p:cNvPr id="12300" name="Text Box 14"/>
          <p:cNvSpPr txBox="1">
            <a:spLocks noChangeArrowheads="1"/>
          </p:cNvSpPr>
          <p:nvPr/>
        </p:nvSpPr>
        <p:spPr bwMode="auto">
          <a:xfrm>
            <a:off x="2452442" y="5007394"/>
            <a:ext cx="715080" cy="370686"/>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slides</a:t>
            </a:r>
          </a:p>
        </p:txBody>
      </p:sp>
      <p:sp>
        <p:nvSpPr>
          <p:cNvPr id="12301" name="Text Box 15"/>
          <p:cNvSpPr txBox="1">
            <a:spLocks noChangeArrowheads="1"/>
          </p:cNvSpPr>
          <p:nvPr/>
        </p:nvSpPr>
        <p:spPr bwMode="auto">
          <a:xfrm>
            <a:off x="1183079" y="5887355"/>
            <a:ext cx="925391" cy="370651"/>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rdf:type</a:t>
            </a:r>
          </a:p>
        </p:txBody>
      </p:sp>
      <p:sp>
        <p:nvSpPr>
          <p:cNvPr id="12302" name="Text Box 16"/>
          <p:cNvSpPr txBox="1">
            <a:spLocks noChangeArrowheads="1"/>
          </p:cNvSpPr>
          <p:nvPr/>
        </p:nvSpPr>
        <p:spPr bwMode="auto">
          <a:xfrm>
            <a:off x="2460588" y="6063328"/>
            <a:ext cx="750350" cy="370686"/>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rdf:_1</a:t>
            </a:r>
          </a:p>
        </p:txBody>
      </p:sp>
      <p:sp>
        <p:nvSpPr>
          <p:cNvPr id="12303" name="Text Box 17"/>
          <p:cNvSpPr txBox="1">
            <a:spLocks noChangeArrowheads="1"/>
          </p:cNvSpPr>
          <p:nvPr/>
        </p:nvSpPr>
        <p:spPr bwMode="auto">
          <a:xfrm>
            <a:off x="3549520" y="6063328"/>
            <a:ext cx="750350" cy="370686"/>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rdf:_2</a:t>
            </a:r>
          </a:p>
        </p:txBody>
      </p:sp>
      <p:sp>
        <p:nvSpPr>
          <p:cNvPr id="12304" name="Rectangle 18"/>
          <p:cNvSpPr>
            <a:spLocks noChangeArrowheads="1"/>
          </p:cNvSpPr>
          <p:nvPr/>
        </p:nvSpPr>
        <p:spPr bwMode="auto">
          <a:xfrm>
            <a:off x="6220115" y="4459448"/>
            <a:ext cx="5141494" cy="2725491"/>
          </a:xfrm>
          <a:prstGeom prst="rect">
            <a:avLst/>
          </a:prstGeom>
          <a:noFill/>
          <a:ln w="9525">
            <a:solidFill>
              <a:schemeClr val="tx1"/>
            </a:solidFill>
            <a:miter lim="800000"/>
            <a:headEnd/>
            <a:tailEnd/>
          </a:ln>
        </p:spPr>
        <p:txBody>
          <a:bodyPr lIns="187418" tIns="53993" rIns="107986" bIns="53993">
            <a:spAutoFit/>
          </a:bodyPr>
          <a:lstStyle/>
          <a:p>
            <a:pPr algn="l" eaLnBrk="0" hangingPunct="0"/>
            <a:r>
              <a:rPr lang="en-US" sz="1700">
                <a:solidFill>
                  <a:schemeClr val="tx1"/>
                </a:solidFill>
                <a:latin typeface="Calibri" charset="0"/>
                <a:ea typeface="Calibri" charset="0"/>
                <a:cs typeface="Calibri" charset="0"/>
              </a:rPr>
              <a:t>&lt;rdf:RDF&gt; </a:t>
            </a:r>
          </a:p>
          <a:p>
            <a:pPr algn="l" eaLnBrk="0" hangingPunct="0"/>
            <a:r>
              <a:rPr lang="en-US" sz="1700">
                <a:solidFill>
                  <a:schemeClr val="tx1"/>
                </a:solidFill>
                <a:latin typeface="Calibri" charset="0"/>
                <a:ea typeface="Calibri" charset="0"/>
                <a:cs typeface="Calibri" charset="0"/>
              </a:rPr>
              <a:t>  &lt;rdf:Description about="/talks/7.002"&gt;   </a:t>
            </a:r>
          </a:p>
          <a:p>
            <a:pPr algn="l" eaLnBrk="0" hangingPunct="0"/>
            <a:r>
              <a:rPr lang="en-US" sz="1700">
                <a:solidFill>
                  <a:schemeClr val="tx1"/>
                </a:solidFill>
                <a:latin typeface="Calibri" charset="0"/>
                <a:ea typeface="Calibri" charset="0"/>
                <a:cs typeface="Calibri" charset="0"/>
              </a:rPr>
              <a:t>    &lt;s:slides&gt; </a:t>
            </a:r>
          </a:p>
          <a:p>
            <a:pPr algn="l" eaLnBrk="0" hangingPunct="0"/>
            <a:r>
              <a:rPr lang="en-US" sz="1700">
                <a:solidFill>
                  <a:schemeClr val="tx1"/>
                </a:solidFill>
                <a:latin typeface="Calibri" charset="0"/>
                <a:ea typeface="Calibri" charset="0"/>
                <a:cs typeface="Calibri" charset="0"/>
              </a:rPr>
              <a:t>        &lt;rdf:Seq&gt; </a:t>
            </a:r>
          </a:p>
          <a:p>
            <a:pPr algn="l" eaLnBrk="0" hangingPunct="0"/>
            <a:r>
              <a:rPr lang="en-US" sz="1700">
                <a:solidFill>
                  <a:schemeClr val="tx1"/>
                </a:solidFill>
                <a:latin typeface="Calibri" charset="0"/>
                <a:ea typeface="Calibri" charset="0"/>
                <a:cs typeface="Calibri" charset="0"/>
              </a:rPr>
              <a:t>          &lt;rdf:_1 resource="/slides/42"/&gt;</a:t>
            </a:r>
          </a:p>
          <a:p>
            <a:pPr algn="l" eaLnBrk="0" hangingPunct="0"/>
            <a:r>
              <a:rPr lang="en-US" sz="1700">
                <a:solidFill>
                  <a:schemeClr val="tx1"/>
                </a:solidFill>
                <a:latin typeface="Calibri" charset="0"/>
                <a:ea typeface="Calibri" charset="0"/>
                <a:cs typeface="Calibri" charset="0"/>
              </a:rPr>
              <a:t>          &lt;rdf:_2 resource="/slides/73"/&gt;   </a:t>
            </a:r>
          </a:p>
          <a:p>
            <a:pPr algn="l" eaLnBrk="0" hangingPunct="0"/>
            <a:r>
              <a:rPr lang="en-US" sz="1700">
                <a:solidFill>
                  <a:schemeClr val="tx1"/>
                </a:solidFill>
                <a:latin typeface="Calibri" charset="0"/>
                <a:ea typeface="Calibri" charset="0"/>
                <a:cs typeface="Calibri" charset="0"/>
              </a:rPr>
              <a:t>        &lt;/rdf:Seq&gt; </a:t>
            </a:r>
          </a:p>
          <a:p>
            <a:pPr algn="l" eaLnBrk="0" hangingPunct="0"/>
            <a:r>
              <a:rPr lang="en-US" sz="1700">
                <a:solidFill>
                  <a:schemeClr val="tx1"/>
                </a:solidFill>
                <a:latin typeface="Calibri" charset="0"/>
                <a:ea typeface="Calibri" charset="0"/>
                <a:cs typeface="Calibri" charset="0"/>
              </a:rPr>
              <a:t>    &lt;/s:slides&gt; </a:t>
            </a:r>
          </a:p>
          <a:p>
            <a:pPr algn="l" eaLnBrk="0" hangingPunct="0"/>
            <a:r>
              <a:rPr lang="en-US" sz="1700">
                <a:solidFill>
                  <a:schemeClr val="tx1"/>
                </a:solidFill>
                <a:latin typeface="Calibri" charset="0"/>
                <a:ea typeface="Calibri" charset="0"/>
                <a:cs typeface="Calibri" charset="0"/>
              </a:rPr>
              <a:t>  &lt;/rdf:Description&gt; </a:t>
            </a:r>
          </a:p>
          <a:p>
            <a:pPr algn="l" eaLnBrk="0" hangingPunct="0"/>
            <a:r>
              <a:rPr lang="en-US" sz="1700">
                <a:solidFill>
                  <a:schemeClr val="tx1"/>
                </a:solidFill>
                <a:latin typeface="Calibri" charset="0"/>
                <a:ea typeface="Calibri" charset="0"/>
                <a:cs typeface="Calibri" charset="0"/>
              </a:rPr>
              <a:t>&lt;/rdf:RDF&gt; </a:t>
            </a:r>
          </a:p>
        </p:txBody>
      </p:sp>
      <p:sp>
        <p:nvSpPr>
          <p:cNvPr id="19" name="Rectangle 3"/>
          <p:cNvSpPr txBox="1">
            <a:spLocks noChangeArrowheads="1"/>
          </p:cNvSpPr>
          <p:nvPr/>
        </p:nvSpPr>
        <p:spPr bwMode="auto">
          <a:xfrm>
            <a:off x="5593152" y="1546465"/>
            <a:ext cx="5675071" cy="2577506"/>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a:lstStyle>
          <a:p>
            <a:r>
              <a:rPr lang="en-US" sz="2800" kern="0"/>
              <a:t>Quantifiers</a:t>
            </a:r>
          </a:p>
          <a:p>
            <a:pPr lvl="1"/>
            <a:r>
              <a:rPr lang="en-US" sz="2400" kern="0" dirty="0"/>
              <a:t>about: John is author of the talk (consisting of many slides)  </a:t>
            </a:r>
          </a:p>
          <a:p>
            <a:pPr lvl="1"/>
            <a:r>
              <a:rPr lang="en-US" sz="2400" kern="0" dirty="0" err="1"/>
              <a:t>aboutEach</a:t>
            </a:r>
            <a:r>
              <a:rPr lang="en-US" sz="2400" kern="0" dirty="0"/>
              <a:t>: John is author of each slide of the talk</a:t>
            </a:r>
          </a:p>
          <a:p>
            <a:endParaRPr lang="en-US" sz="2100" kern="0" dirty="0"/>
          </a:p>
        </p:txBody>
      </p:sp>
      <p:sp>
        <p:nvSpPr>
          <p:cNvPr id="3" name="Footer Placeholder 2"/>
          <p:cNvSpPr>
            <a:spLocks noGrp="1"/>
          </p:cNvSpPr>
          <p:nvPr>
            <p:ph type="ftr" sz="quarter" idx="10"/>
          </p:nvPr>
        </p:nvSpPr>
        <p:spPr/>
        <p:txBody>
          <a:bodyPr/>
          <a:lstStyle/>
          <a:p>
            <a:r>
              <a:rPr lang="fr-CH"/>
              <a:t>©2023, Karl Aberer, EPFL-IC, Laboratoire de systèmes d'informations répartis </a:t>
            </a:r>
            <a:endParaRPr lang="en-GB"/>
          </a:p>
        </p:txBody>
      </p:sp>
    </p:spTree>
    <p:extLst>
      <p:ext uri="{BB962C8B-B14F-4D97-AF65-F5344CB8AC3E}">
        <p14:creationId xmlns:p14="http://schemas.microsoft.com/office/powerpoint/2010/main" val="129111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a:t>Creating New Resources</a:t>
            </a:r>
          </a:p>
        </p:txBody>
      </p:sp>
      <p:sp>
        <p:nvSpPr>
          <p:cNvPr id="13316" name="Rectangle 3"/>
          <p:cNvSpPr>
            <a:spLocks noGrp="1" noChangeArrowheads="1"/>
          </p:cNvSpPr>
          <p:nvPr>
            <p:ph type="body" idx="1"/>
          </p:nvPr>
        </p:nvSpPr>
        <p:spPr/>
        <p:txBody>
          <a:bodyPr/>
          <a:lstStyle/>
          <a:p>
            <a:pPr eaLnBrk="1" hangingPunct="1"/>
            <a:r>
              <a:rPr lang="en-US" sz="2800" dirty="0"/>
              <a:t>New RDF resources are created by using </a:t>
            </a:r>
            <a:r>
              <a:rPr lang="en-US" sz="2800" b="1" dirty="0" err="1"/>
              <a:t>rdf:ID</a:t>
            </a:r>
            <a:r>
              <a:rPr lang="en-US" sz="2800" dirty="0"/>
              <a:t> (a special property) </a:t>
            </a:r>
          </a:p>
          <a:p>
            <a:pPr eaLnBrk="1" hangingPunct="1"/>
            <a:endParaRPr lang="en-US" sz="2100" dirty="0"/>
          </a:p>
        </p:txBody>
      </p:sp>
      <p:sp>
        <p:nvSpPr>
          <p:cNvPr id="13317" name="Text Box 4"/>
          <p:cNvSpPr txBox="1">
            <a:spLocks noChangeArrowheads="1"/>
          </p:cNvSpPr>
          <p:nvPr/>
        </p:nvSpPr>
        <p:spPr bwMode="auto">
          <a:xfrm>
            <a:off x="1354980" y="3500846"/>
            <a:ext cx="964668"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900">
                <a:solidFill>
                  <a:schemeClr val="tx1"/>
                </a:solidFill>
                <a:latin typeface="Calibri" charset="0"/>
                <a:ea typeface="Calibri" charset="0"/>
                <a:cs typeface="Calibri" charset="0"/>
              </a:rPr>
              <a:t>dc:Title</a:t>
            </a:r>
          </a:p>
        </p:txBody>
      </p:sp>
      <p:sp>
        <p:nvSpPr>
          <p:cNvPr id="13318" name="Oval 5"/>
          <p:cNvSpPr>
            <a:spLocks noChangeArrowheads="1"/>
          </p:cNvSpPr>
          <p:nvPr/>
        </p:nvSpPr>
        <p:spPr bwMode="auto">
          <a:xfrm>
            <a:off x="1074497" y="2336752"/>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900">
                <a:solidFill>
                  <a:schemeClr val="tx1"/>
                </a:solidFill>
                <a:latin typeface="Calibri" charset="0"/>
                <a:ea typeface="Calibri" charset="0"/>
                <a:cs typeface="Calibri" charset="0"/>
              </a:rPr>
              <a:t>12345</a:t>
            </a:r>
          </a:p>
        </p:txBody>
      </p:sp>
      <p:sp>
        <p:nvSpPr>
          <p:cNvPr id="13319" name="AutoShape 6"/>
          <p:cNvSpPr>
            <a:spLocks noChangeArrowheads="1"/>
          </p:cNvSpPr>
          <p:nvPr/>
        </p:nvSpPr>
        <p:spPr bwMode="auto">
          <a:xfrm>
            <a:off x="1618963" y="4360626"/>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900">
                <a:solidFill>
                  <a:schemeClr val="tx1"/>
                </a:solidFill>
                <a:latin typeface="Calibri" charset="0"/>
                <a:ea typeface="Calibri" charset="0"/>
                <a:cs typeface="Calibri" charset="0"/>
              </a:rPr>
              <a:t>Harry Potter</a:t>
            </a:r>
          </a:p>
        </p:txBody>
      </p:sp>
      <p:cxnSp>
        <p:nvCxnSpPr>
          <p:cNvPr id="13320" name="AutoShape 7"/>
          <p:cNvCxnSpPr>
            <a:cxnSpLocks noChangeShapeType="1"/>
            <a:stCxn id="13318" idx="4"/>
            <a:endCxn id="13319" idx="0"/>
          </p:cNvCxnSpPr>
          <p:nvPr/>
        </p:nvCxnSpPr>
        <p:spPr bwMode="auto">
          <a:xfrm>
            <a:off x="2806889" y="3128703"/>
            <a:ext cx="0" cy="1231924"/>
          </a:xfrm>
          <a:prstGeom prst="straightConnector1">
            <a:avLst/>
          </a:prstGeom>
          <a:noFill/>
          <a:ln w="12700">
            <a:solidFill>
              <a:schemeClr val="tx1"/>
            </a:solidFill>
            <a:round/>
            <a:headEnd/>
            <a:tailEnd type="triangle" w="med" len="med"/>
          </a:ln>
        </p:spPr>
      </p:cxnSp>
      <p:sp>
        <p:nvSpPr>
          <p:cNvPr id="13321" name="Oval 8"/>
          <p:cNvSpPr>
            <a:spLocks noChangeArrowheads="1"/>
          </p:cNvSpPr>
          <p:nvPr/>
        </p:nvSpPr>
        <p:spPr bwMode="auto">
          <a:xfrm>
            <a:off x="5723607" y="2386202"/>
            <a:ext cx="2375853" cy="703956"/>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900">
                <a:solidFill>
                  <a:schemeClr val="tx1"/>
                </a:solidFill>
                <a:latin typeface="Calibri" charset="0"/>
                <a:ea typeface="Calibri" charset="0"/>
                <a:cs typeface="Calibri" charset="0"/>
              </a:rPr>
              <a:t>Document</a:t>
            </a:r>
          </a:p>
        </p:txBody>
      </p:sp>
      <p:cxnSp>
        <p:nvCxnSpPr>
          <p:cNvPr id="13322" name="AutoShape 9"/>
          <p:cNvCxnSpPr>
            <a:cxnSpLocks noChangeShapeType="1"/>
            <a:stCxn id="13318" idx="6"/>
            <a:endCxn id="13321" idx="2"/>
          </p:cNvCxnSpPr>
          <p:nvPr/>
        </p:nvCxnSpPr>
        <p:spPr bwMode="auto">
          <a:xfrm>
            <a:off x="4539282" y="2732728"/>
            <a:ext cx="1184325" cy="5452"/>
          </a:xfrm>
          <a:prstGeom prst="straightConnector1">
            <a:avLst/>
          </a:prstGeom>
          <a:noFill/>
          <a:ln w="9525">
            <a:solidFill>
              <a:schemeClr val="tx1"/>
            </a:solidFill>
            <a:round/>
            <a:headEnd/>
            <a:tailEnd type="triangle" w="med" len="med"/>
          </a:ln>
        </p:spPr>
      </p:cxnSp>
      <p:sp>
        <p:nvSpPr>
          <p:cNvPr id="13323" name="Text Box 10"/>
          <p:cNvSpPr txBox="1">
            <a:spLocks noChangeArrowheads="1"/>
          </p:cNvSpPr>
          <p:nvPr/>
        </p:nvSpPr>
        <p:spPr bwMode="auto">
          <a:xfrm>
            <a:off x="4539282" y="2146145"/>
            <a:ext cx="1010029" cy="40142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900" dirty="0" err="1">
                <a:solidFill>
                  <a:schemeClr val="tx1"/>
                </a:solidFill>
                <a:latin typeface="Calibri" charset="0"/>
                <a:ea typeface="Calibri" charset="0"/>
                <a:cs typeface="Calibri" charset="0"/>
              </a:rPr>
              <a:t>rdf:type</a:t>
            </a:r>
            <a:endParaRPr lang="de-DE" sz="1900" dirty="0">
              <a:solidFill>
                <a:schemeClr val="tx1"/>
              </a:solidFill>
              <a:latin typeface="Calibri" charset="0"/>
              <a:ea typeface="Calibri" charset="0"/>
              <a:cs typeface="Calibri" charset="0"/>
            </a:endParaRPr>
          </a:p>
        </p:txBody>
      </p:sp>
      <p:sp>
        <p:nvSpPr>
          <p:cNvPr id="13324" name="Rectangle 11"/>
          <p:cNvSpPr>
            <a:spLocks noChangeArrowheads="1"/>
          </p:cNvSpPr>
          <p:nvPr/>
        </p:nvSpPr>
        <p:spPr bwMode="auto">
          <a:xfrm>
            <a:off x="6688276" y="4043309"/>
            <a:ext cx="4819801" cy="1678911"/>
          </a:xfrm>
          <a:prstGeom prst="rect">
            <a:avLst/>
          </a:prstGeom>
          <a:noFill/>
          <a:ln w="9525" algn="ctr">
            <a:solidFill>
              <a:schemeClr val="tx1"/>
            </a:solidFill>
            <a:miter lim="800000"/>
            <a:headEnd/>
            <a:tailEnd/>
          </a:ln>
        </p:spPr>
        <p:txBody>
          <a:bodyPr wrap="square" lIns="107986" tIns="53993" rIns="107986" bIns="53993">
            <a:spAutoFit/>
          </a:bodyPr>
          <a:lstStyle/>
          <a:p>
            <a:pPr algn="l">
              <a:spcBef>
                <a:spcPct val="20000"/>
              </a:spcBef>
            </a:pP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="12345"&gt;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&gt;Document&lt;/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&gt;Harry Potter&lt;/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1700" dirty="0">
                <a:latin typeface="Calibri" charset="0"/>
                <a:ea typeface="Calibri" charset="0"/>
                <a:cs typeface="Calibri" charset="0"/>
              </a:rPr>
              <a:t> </a:t>
            </a:r>
          </a:p>
        </p:txBody>
      </p:sp>
      <p:sp>
        <p:nvSpPr>
          <p:cNvPr id="13325" name="Rectangle 12"/>
          <p:cNvSpPr>
            <a:spLocks noChangeArrowheads="1"/>
          </p:cNvSpPr>
          <p:nvPr/>
        </p:nvSpPr>
        <p:spPr bwMode="auto">
          <a:xfrm>
            <a:off x="6688274" y="5828866"/>
            <a:ext cx="4819801" cy="1417266"/>
          </a:xfrm>
          <a:prstGeom prst="rect">
            <a:avLst/>
          </a:prstGeom>
          <a:noFill/>
          <a:ln w="9525" algn="ctr">
            <a:solidFill>
              <a:schemeClr val="tx1"/>
            </a:solidFill>
            <a:miter lim="800000"/>
            <a:headEnd/>
            <a:tailEnd/>
          </a:ln>
        </p:spPr>
        <p:txBody>
          <a:bodyPr wrap="square" lIns="107986" tIns="53993" rIns="107986" bIns="53993">
            <a:spAutoFit/>
          </a:bodyPr>
          <a:lstStyle/>
          <a:p>
            <a:pPr algn="l">
              <a:spcBef>
                <a:spcPct val="20000"/>
              </a:spcBef>
            </a:pP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dc:Document</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="12345"&gt;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&gt;Harry Potter&lt;/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dc:Document</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1700" dirty="0">
                <a:latin typeface="Calibri" charset="0"/>
                <a:ea typeface="Calibri" charset="0"/>
                <a:cs typeface="Calibri" charset="0"/>
              </a:rPr>
              <a:t> </a:t>
            </a:r>
          </a:p>
        </p:txBody>
      </p:sp>
      <p:sp>
        <p:nvSpPr>
          <p:cNvPr id="13326" name="Rectangle 13"/>
          <p:cNvSpPr>
            <a:spLocks noChangeArrowheads="1"/>
          </p:cNvSpPr>
          <p:nvPr/>
        </p:nvSpPr>
        <p:spPr bwMode="auto">
          <a:xfrm>
            <a:off x="6627381" y="7226675"/>
            <a:ext cx="1906878" cy="370651"/>
          </a:xfrm>
          <a:prstGeom prst="rect">
            <a:avLst/>
          </a:prstGeom>
          <a:noFill/>
          <a:ln w="9525" algn="ctr">
            <a:noFill/>
            <a:miter lim="800000"/>
            <a:headEnd/>
            <a:tailEnd/>
          </a:ln>
        </p:spPr>
        <p:txBody>
          <a:bodyPr wrap="none" lIns="107986" tIns="53993" rIns="107986" bIns="53993">
            <a:spAutoFit/>
          </a:bodyPr>
          <a:lstStyle/>
          <a:p>
            <a:r>
              <a:rPr lang="en-US" sz="1700">
                <a:solidFill>
                  <a:schemeClr val="tx1"/>
                </a:solidFill>
                <a:latin typeface="Calibri" charset="0"/>
                <a:ea typeface="Calibri" charset="0"/>
                <a:cs typeface="Calibri" charset="0"/>
              </a:rPr>
              <a:t>Abbreviated syntax</a:t>
            </a:r>
            <a:endParaRPr lang="en-US" sz="1700" dirty="0">
              <a:solidFill>
                <a:schemeClr val="tx1"/>
              </a:solidFill>
              <a:latin typeface="Calibri" charset="0"/>
              <a:ea typeface="Calibri" charset="0"/>
              <a:cs typeface="Calibri" charset="0"/>
            </a:endParaRPr>
          </a:p>
        </p:txBody>
      </p:sp>
      <p:sp>
        <p:nvSpPr>
          <p:cNvPr id="17" name="Rectangle 11"/>
          <p:cNvSpPr>
            <a:spLocks noChangeArrowheads="1"/>
          </p:cNvSpPr>
          <p:nvPr/>
        </p:nvSpPr>
        <p:spPr bwMode="auto">
          <a:xfrm>
            <a:off x="1075142" y="5623888"/>
            <a:ext cx="4958038" cy="1678911"/>
          </a:xfrm>
          <a:prstGeom prst="rect">
            <a:avLst/>
          </a:prstGeom>
          <a:noFill/>
          <a:ln w="9525" algn="ctr">
            <a:solidFill>
              <a:schemeClr val="tx1"/>
            </a:solidFill>
            <a:miter lim="800000"/>
            <a:headEnd/>
            <a:tailEnd/>
          </a:ln>
        </p:spPr>
        <p:txBody>
          <a:bodyPr wrap="square" lIns="107986" tIns="53993" rIns="107986" bIns="53993">
            <a:spAutoFit/>
          </a:bodyPr>
          <a:lstStyle/>
          <a:p>
            <a:pPr algn="l">
              <a:spcBef>
                <a:spcPct val="20000"/>
              </a:spcBef>
            </a:pP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rdf:about</a:t>
            </a:r>
            <a:r>
              <a:rPr lang="en-US" sz="1700" dirty="0">
                <a:solidFill>
                  <a:schemeClr val="tx1"/>
                </a:solidFill>
                <a:latin typeface="Calibri" charset="0"/>
                <a:ea typeface="Calibri" charset="0"/>
                <a:cs typeface="Calibri" charset="0"/>
              </a:rPr>
              <a:t>=“#12345"&gt;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&gt;Document&lt;/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&gt;Harry Potter&lt;/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1700" dirty="0">
                <a:latin typeface="Calibri" charset="0"/>
                <a:ea typeface="Calibri" charset="0"/>
                <a:cs typeface="Calibri" charset="0"/>
              </a:rPr>
              <a:t> </a:t>
            </a:r>
          </a:p>
        </p:txBody>
      </p:sp>
      <p:sp>
        <p:nvSpPr>
          <p:cNvPr id="18" name="Rectangle 13"/>
          <p:cNvSpPr>
            <a:spLocks noChangeArrowheads="1"/>
          </p:cNvSpPr>
          <p:nvPr/>
        </p:nvSpPr>
        <p:spPr bwMode="auto">
          <a:xfrm>
            <a:off x="988719" y="7233079"/>
            <a:ext cx="3554819" cy="370686"/>
          </a:xfrm>
          <a:prstGeom prst="rect">
            <a:avLst/>
          </a:prstGeom>
          <a:noFill/>
          <a:ln w="9525" algn="ctr">
            <a:noFill/>
            <a:miter lim="800000"/>
            <a:headEnd/>
            <a:tailEnd/>
          </a:ln>
        </p:spPr>
        <p:txBody>
          <a:bodyPr wrap="square" lIns="107986" tIns="53993" rIns="107986" bIns="53993">
            <a:spAutoFit/>
          </a:bodyPr>
          <a:lstStyle/>
          <a:p>
            <a:pPr algn="l"/>
            <a:r>
              <a:rPr lang="en-US" sz="1700" dirty="0">
                <a:solidFill>
                  <a:schemeClr val="tx1"/>
                </a:solidFill>
                <a:latin typeface="Calibri" charset="0"/>
                <a:ea typeface="Calibri" charset="0"/>
                <a:cs typeface="Calibri" charset="0"/>
              </a:rPr>
              <a:t>Alternative syntax</a:t>
            </a:r>
          </a:p>
        </p:txBody>
      </p:sp>
      <p:sp>
        <p:nvSpPr>
          <p:cNvPr id="2" name="Footer Placeholder 1"/>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0946028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sz="4000" dirty="0"/>
              <a:t>A basic statement in RDF would be expressed in the relational data model by a table …</a:t>
            </a:r>
          </a:p>
        </p:txBody>
      </p:sp>
      <p:sp>
        <p:nvSpPr>
          <p:cNvPr id="13314" name="TPAnswers" title="Answer Text"/>
          <p:cNvSpPr>
            <a:spLocks noGrp="1"/>
          </p:cNvSpPr>
          <p:nvPr>
            <p:ph idx="1"/>
            <p:custDataLst>
              <p:tags r:id="rId2"/>
            </p:custDataLst>
          </p:nvPr>
        </p:nvSpPr>
        <p:spPr/>
        <p:txBody>
          <a:bodyPr>
            <a:normAutofit/>
          </a:bodyPr>
          <a:lstStyle/>
          <a:p>
            <a:pPr marL="742950" indent="-742950">
              <a:buFont typeface="Arial" charset="0"/>
              <a:buAutoNum type="alphaUcPeriod"/>
            </a:pPr>
            <a:endParaRPr lang="en-US" altLang="en-US" sz="3200" dirty="0">
              <a:ea typeface="MS PGothic" charset="-128"/>
            </a:endParaRPr>
          </a:p>
          <a:p>
            <a:pPr marL="742950" indent="-742950">
              <a:buFont typeface="Arial" charset="0"/>
              <a:buAutoNum type="alphaUcPeriod"/>
            </a:pPr>
            <a:r>
              <a:rPr lang="en-US" altLang="en-US" sz="3200" dirty="0">
                <a:ea typeface="MS PGothic" charset="-128"/>
              </a:rPr>
              <a:t>with one attribute</a:t>
            </a:r>
          </a:p>
          <a:p>
            <a:pPr marL="742950" indent="-742950">
              <a:buFont typeface="Arial" charset="0"/>
              <a:buAutoNum type="alphaUcPeriod"/>
            </a:pPr>
            <a:r>
              <a:rPr lang="en-US" altLang="en-US" sz="3200" dirty="0">
                <a:ea typeface="MS PGothic" charset="-128"/>
              </a:rPr>
              <a:t>with two attributes</a:t>
            </a:r>
          </a:p>
          <a:p>
            <a:pPr marL="742950" indent="-742950">
              <a:buFont typeface="Arial" charset="0"/>
              <a:buAutoNum type="alphaUcPeriod"/>
            </a:pPr>
            <a:r>
              <a:rPr lang="en-US" altLang="en-US" sz="3200" dirty="0">
                <a:ea typeface="MS PGothic" charset="-128"/>
              </a:rPr>
              <a:t>with three attributes</a:t>
            </a:r>
          </a:p>
          <a:p>
            <a:pPr marL="742950" indent="-742950">
              <a:buFont typeface="Arial" charset="0"/>
              <a:buAutoNum type="alphaUcPeriod"/>
            </a:pPr>
            <a:r>
              <a:rPr lang="en-US" altLang="en-US" sz="3200" dirty="0">
                <a:ea typeface="MS PGothic" charset="-128"/>
              </a:rPr>
              <a:t>cannot be expressed in the relational data model</a:t>
            </a:r>
          </a:p>
        </p:txBody>
      </p:sp>
      <p:sp>
        <p:nvSpPr>
          <p:cNvPr id="2" name="Footer Placeholder 1">
            <a:extLst>
              <a:ext uri="{FF2B5EF4-FFF2-40B4-BE49-F238E27FC236}">
                <a16:creationId xmlns:a16="http://schemas.microsoft.com/office/drawing/2014/main" id="{0E4BDB71-72D7-2741-90B0-35271A88C41A}"/>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sz="4000" dirty="0"/>
              <a:t>The type statement in RDF would be expressed in the relational data model by a table …</a:t>
            </a:r>
          </a:p>
        </p:txBody>
      </p:sp>
      <p:sp>
        <p:nvSpPr>
          <p:cNvPr id="13314" name="TPAnswers" title="Answer Text"/>
          <p:cNvSpPr>
            <a:spLocks noGrp="1"/>
          </p:cNvSpPr>
          <p:nvPr>
            <p:ph idx="1"/>
            <p:custDataLst>
              <p:tags r:id="rId2"/>
            </p:custDataLst>
          </p:nvPr>
        </p:nvSpPr>
        <p:spPr/>
        <p:txBody>
          <a:bodyPr>
            <a:normAutofit/>
          </a:bodyPr>
          <a:lstStyle/>
          <a:p>
            <a:pPr marL="742950" indent="-742950">
              <a:buFont typeface="Arial" charset="0"/>
              <a:buAutoNum type="alphaUcPeriod"/>
            </a:pPr>
            <a:endParaRPr lang="en-US" altLang="en-US" sz="3200" dirty="0">
              <a:ea typeface="MS PGothic" charset="-128"/>
            </a:endParaRPr>
          </a:p>
          <a:p>
            <a:pPr marL="742950" indent="-742950">
              <a:buFont typeface="Arial" charset="0"/>
              <a:buAutoNum type="alphaUcPeriod"/>
            </a:pPr>
            <a:r>
              <a:rPr lang="en-US" altLang="en-US" sz="3200" dirty="0">
                <a:ea typeface="MS PGothic" charset="-128"/>
              </a:rPr>
              <a:t>with one attribute</a:t>
            </a:r>
          </a:p>
          <a:p>
            <a:pPr marL="742950" indent="-742950">
              <a:buFont typeface="Arial" charset="0"/>
              <a:buAutoNum type="alphaUcPeriod"/>
            </a:pPr>
            <a:r>
              <a:rPr lang="en-US" altLang="en-US" sz="3200" dirty="0">
                <a:ea typeface="MS PGothic" charset="-128"/>
              </a:rPr>
              <a:t>with two attributes</a:t>
            </a:r>
          </a:p>
          <a:p>
            <a:pPr marL="742950" indent="-742950">
              <a:buFont typeface="Arial" charset="0"/>
              <a:buAutoNum type="alphaUcPeriod"/>
            </a:pPr>
            <a:r>
              <a:rPr lang="en-US" altLang="en-US" sz="3200" dirty="0">
                <a:ea typeface="MS PGothic" charset="-128"/>
              </a:rPr>
              <a:t>with three attributes</a:t>
            </a:r>
          </a:p>
          <a:p>
            <a:pPr marL="742950" indent="-742950">
              <a:buFont typeface="Arial" charset="0"/>
              <a:buAutoNum type="alphaUcPeriod"/>
            </a:pPr>
            <a:r>
              <a:rPr lang="en-US" altLang="en-US" sz="3200" dirty="0">
                <a:ea typeface="MS PGothic" charset="-128"/>
              </a:rPr>
              <a:t>cannot be expressed in the relational data model</a:t>
            </a:r>
          </a:p>
        </p:txBody>
      </p:sp>
      <p:sp>
        <p:nvSpPr>
          <p:cNvPr id="2" name="Footer Placeholder 1">
            <a:extLst>
              <a:ext uri="{FF2B5EF4-FFF2-40B4-BE49-F238E27FC236}">
                <a16:creationId xmlns:a16="http://schemas.microsoft.com/office/drawing/2014/main" id="{39FEA3C1-820D-5749-BD82-C10D4110A540}"/>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extLst>
      <p:ext uri="{BB962C8B-B14F-4D97-AF65-F5344CB8AC3E}">
        <p14:creationId xmlns:p14="http://schemas.microsoft.com/office/powerpoint/2010/main" val="2783920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fr-CH" dirty="0"/>
              <a:t>Data on the Web</a:t>
            </a:r>
            <a:endParaRPr lang="en-US" dirty="0"/>
          </a:p>
        </p:txBody>
      </p:sp>
      <p:sp>
        <p:nvSpPr>
          <p:cNvPr id="5124" name="Rectangle 3"/>
          <p:cNvSpPr>
            <a:spLocks noGrp="1" noChangeArrowheads="1"/>
          </p:cNvSpPr>
          <p:nvPr>
            <p:ph idx="1"/>
          </p:nvPr>
        </p:nvSpPr>
        <p:spPr>
          <a:xfrm>
            <a:off x="233210" y="1548711"/>
            <a:ext cx="10790331" cy="5809192"/>
          </a:xfrm>
        </p:spPr>
        <p:txBody>
          <a:bodyPr/>
          <a:lstStyle/>
          <a:p>
            <a:pPr eaLnBrk="1" hangingPunct="1"/>
            <a:r>
              <a:rPr lang="fr-CH" sz="2800" dirty="0"/>
              <a:t>Example: Searching biological data</a:t>
            </a:r>
          </a:p>
          <a:p>
            <a:pPr lvl="1" eaLnBrk="1" hangingPunct="1"/>
            <a:r>
              <a:rPr lang="fr-CH" sz="2400" dirty="0"/>
              <a:t>Based on textual content of Web pages (e.g. Google)</a:t>
            </a:r>
            <a:endParaRPr lang="fr-CH" sz="1800" dirty="0"/>
          </a:p>
          <a:p>
            <a:pPr eaLnBrk="1" hangingPunct="1"/>
            <a:r>
              <a:rPr lang="fr-CH" sz="2800" dirty="0"/>
              <a:t>Searching for data on "anglerfish"</a:t>
            </a:r>
          </a:p>
          <a:p>
            <a:pPr lvl="1" eaLnBrk="1" hangingPunct="1"/>
            <a:r>
              <a:rPr lang="fr-CH" sz="2400" dirty="0"/>
              <a:t>Results will be precise</a:t>
            </a:r>
            <a:endParaRPr lang="fr-CH" sz="1800" dirty="0"/>
          </a:p>
          <a:p>
            <a:pPr eaLnBrk="1" hangingPunct="1"/>
            <a:r>
              <a:rPr lang="fr-CH" sz="2800" dirty="0"/>
              <a:t>This seems easy, but the same for "leech"</a:t>
            </a:r>
          </a:p>
          <a:p>
            <a:pPr lvl="1" eaLnBrk="1" hangingPunct="1"/>
            <a:r>
              <a:rPr lang="fr-CH" sz="2400" dirty="0"/>
              <a:t>Organism leech</a:t>
            </a:r>
          </a:p>
          <a:p>
            <a:pPr lvl="1" eaLnBrk="1" hangingPunct="1"/>
            <a:r>
              <a:rPr lang="fr-CH" sz="2400" dirty="0"/>
              <a:t>Software: LeechFTP</a:t>
            </a:r>
          </a:p>
          <a:p>
            <a:pPr lvl="1" eaLnBrk="1" hangingPunct="1"/>
            <a:r>
              <a:rPr lang="fr-CH" sz="2400" dirty="0"/>
              <a:t>Rock band: Leech</a:t>
            </a:r>
          </a:p>
          <a:p>
            <a:pPr lvl="1" eaLnBrk="1" hangingPunct="1"/>
            <a:r>
              <a:rPr lang="fr-CH" sz="2400" dirty="0"/>
              <a:t>Authors: Leech</a:t>
            </a:r>
          </a:p>
          <a:p>
            <a:pPr lvl="1" eaLnBrk="1" hangingPunct="1"/>
            <a:r>
              <a:rPr lang="fr-CH" sz="2400" dirty="0" err="1"/>
              <a:t>Protein</a:t>
            </a:r>
            <a:r>
              <a:rPr lang="fr-CH" sz="2400" dirty="0"/>
              <a:t> </a:t>
            </a:r>
            <a:r>
              <a:rPr lang="fr-CH" sz="2400" dirty="0" err="1"/>
              <a:t>sequences</a:t>
            </a:r>
            <a:r>
              <a:rPr lang="fr-CH" sz="2400" dirty="0"/>
              <a:t>: …</a:t>
            </a:r>
            <a:r>
              <a:rPr lang="en-GB" sz="2400" dirty="0"/>
              <a:t>MNTS</a:t>
            </a:r>
            <a:r>
              <a:rPr lang="en-GB" sz="2400" b="1" dirty="0"/>
              <a:t>LEECH</a:t>
            </a:r>
            <a:r>
              <a:rPr lang="en-GB" sz="2400" dirty="0"/>
              <a:t>MPKGD</a:t>
            </a:r>
            <a:r>
              <a:rPr lang="fr-CH" sz="2400" dirty="0"/>
              <a:t>…</a:t>
            </a:r>
            <a:endParaRPr lang="fr-CH" sz="1800" dirty="0"/>
          </a:p>
          <a:p>
            <a:pPr eaLnBrk="1" hangingPunct="1"/>
            <a:r>
              <a:rPr lang="fr-CH" sz="2800" dirty="0"/>
              <a:t>Search for "257" …</a:t>
            </a:r>
          </a:p>
          <a:p>
            <a:pPr eaLnBrk="1" hangingPunct="1"/>
            <a:endParaRPr lang="fr-CH" sz="1800" dirty="0"/>
          </a:p>
          <a:p>
            <a:pPr eaLnBrk="1" hangingPunct="1"/>
            <a:endParaRPr lang="fr-CH" sz="1800" dirty="0"/>
          </a:p>
          <a:p>
            <a:pPr eaLnBrk="1" hangingPunct="1"/>
            <a:endParaRPr lang="en-GB" sz="1800" dirty="0"/>
          </a:p>
          <a:p>
            <a:pPr eaLnBrk="1" hangingPunct="1"/>
            <a:endParaRPr lang="en-US" sz="1800" dirty="0"/>
          </a:p>
        </p:txBody>
      </p:sp>
      <p:pic>
        <p:nvPicPr>
          <p:cNvPr id="5125" name="Picture 4" descr="deep02b"/>
          <p:cNvPicPr>
            <a:picLocks noChangeAspect="1" noChangeArrowheads="1"/>
          </p:cNvPicPr>
          <p:nvPr/>
        </p:nvPicPr>
        <p:blipFill>
          <a:blip r:embed="rId3" cstate="print"/>
          <a:srcRect/>
          <a:stretch>
            <a:fillRect/>
          </a:stretch>
        </p:blipFill>
        <p:spPr bwMode="auto">
          <a:xfrm>
            <a:off x="8652521" y="2962701"/>
            <a:ext cx="2910008" cy="1670509"/>
          </a:xfrm>
          <a:prstGeom prst="rect">
            <a:avLst/>
          </a:prstGeom>
          <a:noFill/>
          <a:ln w="9525">
            <a:noFill/>
            <a:miter lim="800000"/>
            <a:headEnd/>
            <a:tailEnd/>
          </a:ln>
        </p:spPr>
      </p:pic>
      <p:pic>
        <p:nvPicPr>
          <p:cNvPr id="108546" name="Picture 2"/>
          <p:cNvPicPr>
            <a:picLocks noChangeAspect="1" noChangeArrowheads="1"/>
          </p:cNvPicPr>
          <p:nvPr/>
        </p:nvPicPr>
        <p:blipFill>
          <a:blip r:embed="rId4" cstate="print"/>
          <a:srcRect/>
          <a:stretch>
            <a:fillRect/>
          </a:stretch>
        </p:blipFill>
        <p:spPr bwMode="auto">
          <a:xfrm>
            <a:off x="8652521" y="4875748"/>
            <a:ext cx="2877029" cy="1898636"/>
          </a:xfrm>
          <a:prstGeom prst="rect">
            <a:avLst/>
          </a:prstGeom>
          <a:noFill/>
          <a:ln w="9525" cap="flat" cmpd="sng" algn="ctr">
            <a:noFill/>
            <a:prstDash val="solid"/>
            <a:miter lim="800000"/>
            <a:headEnd/>
            <a:tailEnd/>
          </a:ln>
        </p:spPr>
      </p:pic>
      <p:sp>
        <p:nvSpPr>
          <p:cNvPr id="2" name="Footer Placeholder 1"/>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24480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2"/>
          <p:cNvSpPr txBox="1">
            <a:spLocks noChangeArrowheads="1"/>
          </p:cNvSpPr>
          <p:nvPr/>
        </p:nvSpPr>
        <p:spPr bwMode="auto">
          <a:xfrm>
            <a:off x="2481035" y="5775700"/>
            <a:ext cx="7294610" cy="1217185"/>
          </a:xfrm>
          <a:prstGeom prst="rect">
            <a:avLst/>
          </a:prstGeom>
          <a:noFill/>
          <a:ln w="12700">
            <a:solidFill>
              <a:schemeClr val="tx1"/>
            </a:solidFill>
            <a:miter lim="800000"/>
            <a:headEnd type="none" w="sm" len="sm"/>
            <a:tailEnd type="none" w="sm" len="sm"/>
          </a:ln>
        </p:spPr>
        <p:txBody>
          <a:bodyPr lIns="107986" tIns="53993" rIns="107986" bIns="53993">
            <a:spAutoFit/>
          </a:bodyPr>
          <a:lstStyle/>
          <a:p>
            <a:pPr algn="l" defTabSz="899860" eaLnBrk="0" hangingPunct="0"/>
            <a:r>
              <a:rPr lang="en-US" sz="2400">
                <a:solidFill>
                  <a:schemeClr val="accent2"/>
                </a:solidFill>
                <a:latin typeface="Calibri" charset="0"/>
                <a:ea typeface="Calibri" charset="0"/>
                <a:cs typeface="Calibri" charset="0"/>
              </a:rPr>
              <a:t>Anne Gold </a:t>
            </a:r>
            <a:r>
              <a:rPr lang="en-US" sz="2400">
                <a:solidFill>
                  <a:schemeClr val="accent1"/>
                </a:solidFill>
                <a:latin typeface="Calibri" charset="0"/>
                <a:ea typeface="Calibri" charset="0"/>
                <a:cs typeface="Calibri" charset="0"/>
              </a:rPr>
              <a:t>created the statement</a:t>
            </a:r>
            <a:endParaRPr lang="en-US" sz="2400">
              <a:solidFill>
                <a:schemeClr val="tx1"/>
              </a:solidFill>
              <a:latin typeface="Calibri" charset="0"/>
              <a:ea typeface="Calibri" charset="0"/>
              <a:cs typeface="Calibri" charset="0"/>
            </a:endParaRPr>
          </a:p>
          <a:p>
            <a:pPr algn="l" defTabSz="899860" eaLnBrk="0" hangingPunct="0"/>
            <a:endParaRPr lang="en-US" sz="2400">
              <a:solidFill>
                <a:schemeClr val="tx1"/>
              </a:solidFill>
              <a:latin typeface="Calibri" charset="0"/>
              <a:ea typeface="Calibri" charset="0"/>
              <a:cs typeface="Calibri" charset="0"/>
            </a:endParaRPr>
          </a:p>
          <a:p>
            <a:pPr algn="l" defTabSz="899860" eaLnBrk="0" hangingPunct="0"/>
            <a:endParaRPr lang="en-US" sz="2400" i="1">
              <a:solidFill>
                <a:schemeClr val="accent2"/>
              </a:solidFill>
              <a:latin typeface="Calibri" charset="0"/>
              <a:ea typeface="Calibri" charset="0"/>
              <a:cs typeface="Calibri" charset="0"/>
            </a:endParaRPr>
          </a:p>
        </p:txBody>
      </p:sp>
      <p:sp>
        <p:nvSpPr>
          <p:cNvPr id="14340" name="Text Box 3"/>
          <p:cNvSpPr txBox="1">
            <a:spLocks noChangeArrowheads="1"/>
          </p:cNvSpPr>
          <p:nvPr/>
        </p:nvSpPr>
        <p:spPr bwMode="auto">
          <a:xfrm>
            <a:off x="2670774" y="6274335"/>
            <a:ext cx="5177003" cy="478372"/>
          </a:xfrm>
          <a:prstGeom prst="rect">
            <a:avLst/>
          </a:prstGeom>
          <a:noFill/>
          <a:ln w="50800">
            <a:solidFill>
              <a:srgbClr val="FF9900"/>
            </a:solid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accent2"/>
                </a:solidFill>
                <a:latin typeface="Calibri" charset="0"/>
                <a:ea typeface="Calibri" charset="0"/>
                <a:cs typeface="Calibri" charset="0"/>
              </a:rPr>
              <a:t>John Smith </a:t>
            </a:r>
            <a:r>
              <a:rPr lang="en-US" sz="2400">
                <a:solidFill>
                  <a:schemeClr val="accent1"/>
                </a:solidFill>
                <a:latin typeface="Calibri" charset="0"/>
                <a:ea typeface="Calibri" charset="0"/>
                <a:cs typeface="Calibri" charset="0"/>
              </a:rPr>
              <a:t>created </a:t>
            </a:r>
            <a:r>
              <a:rPr lang="en-US" sz="2400">
                <a:solidFill>
                  <a:srgbClr val="FF9900"/>
                </a:solidFill>
                <a:latin typeface="Calibri" charset="0"/>
                <a:ea typeface="Calibri" charset="0"/>
                <a:cs typeface="Calibri" charset="0"/>
              </a:rPr>
              <a:t>http://www.doc.ch/</a:t>
            </a:r>
            <a:endParaRPr lang="en-US" sz="2400">
              <a:solidFill>
                <a:schemeClr val="tx1"/>
              </a:solidFill>
              <a:latin typeface="Calibri" charset="0"/>
              <a:ea typeface="Calibri" charset="0"/>
              <a:cs typeface="Calibri" charset="0"/>
            </a:endParaRPr>
          </a:p>
        </p:txBody>
      </p:sp>
      <p:sp>
        <p:nvSpPr>
          <p:cNvPr id="14341" name="Rectangle 4"/>
          <p:cNvSpPr>
            <a:spLocks noGrp="1" noChangeArrowheads="1"/>
          </p:cNvSpPr>
          <p:nvPr>
            <p:ph type="title"/>
          </p:nvPr>
        </p:nvSpPr>
        <p:spPr/>
        <p:txBody>
          <a:bodyPr/>
          <a:lstStyle/>
          <a:p>
            <a:pPr eaLnBrk="1" hangingPunct="1"/>
            <a:r>
              <a:rPr lang="en-US"/>
              <a:t>RDF Reification</a:t>
            </a:r>
          </a:p>
        </p:txBody>
      </p:sp>
      <p:sp>
        <p:nvSpPr>
          <p:cNvPr id="14342" name="Oval 5"/>
          <p:cNvSpPr>
            <a:spLocks noChangeArrowheads="1"/>
          </p:cNvSpPr>
          <p:nvPr/>
        </p:nvSpPr>
        <p:spPr bwMode="auto">
          <a:xfrm>
            <a:off x="670272" y="2562066"/>
            <a:ext cx="2082996" cy="483970"/>
          </a:xfrm>
          <a:prstGeom prst="ellipse">
            <a:avLst/>
          </a:prstGeom>
          <a:noFill/>
          <a:ln w="28575">
            <a:solidFill>
              <a:schemeClr val="tx1"/>
            </a:solidFill>
            <a:round/>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www.doc.ch</a:t>
            </a:r>
          </a:p>
        </p:txBody>
      </p:sp>
      <p:sp>
        <p:nvSpPr>
          <p:cNvPr id="14343" name="Rectangle 6"/>
          <p:cNvSpPr>
            <a:spLocks noChangeArrowheads="1"/>
          </p:cNvSpPr>
          <p:nvPr/>
        </p:nvSpPr>
        <p:spPr bwMode="auto">
          <a:xfrm>
            <a:off x="713582" y="3836155"/>
            <a:ext cx="1994315" cy="328147"/>
          </a:xfrm>
          <a:prstGeom prst="rect">
            <a:avLst/>
          </a:prstGeom>
          <a:noFill/>
          <a:ln w="28575">
            <a:solidFill>
              <a:schemeClr val="tx1"/>
            </a:solidFill>
            <a:miter lim="800000"/>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John Smith</a:t>
            </a:r>
          </a:p>
        </p:txBody>
      </p:sp>
      <p:sp>
        <p:nvSpPr>
          <p:cNvPr id="14344" name="Text Box 7"/>
          <p:cNvSpPr txBox="1">
            <a:spLocks noChangeArrowheads="1"/>
          </p:cNvSpPr>
          <p:nvPr/>
        </p:nvSpPr>
        <p:spPr bwMode="auto">
          <a:xfrm>
            <a:off x="0" y="3253190"/>
            <a:ext cx="1121790"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dc:creator</a:t>
            </a:r>
          </a:p>
        </p:txBody>
      </p:sp>
      <p:sp>
        <p:nvSpPr>
          <p:cNvPr id="14345" name="Oval 8"/>
          <p:cNvSpPr>
            <a:spLocks noChangeArrowheads="1"/>
          </p:cNvSpPr>
          <p:nvPr/>
        </p:nvSpPr>
        <p:spPr bwMode="auto">
          <a:xfrm>
            <a:off x="6034502" y="3220192"/>
            <a:ext cx="1041498" cy="373977"/>
          </a:xfrm>
          <a:prstGeom prst="ellipse">
            <a:avLst/>
          </a:prstGeom>
          <a:noFill/>
          <a:ln w="28575">
            <a:solidFill>
              <a:schemeClr val="tx1"/>
            </a:solidFill>
            <a:round/>
            <a:headEnd type="none" w="sm" len="sm"/>
            <a:tailEnd type="none" w="sm" len="sm"/>
          </a:ln>
        </p:spPr>
        <p:txBody>
          <a:bodyPr wrap="none" lIns="107986" tIns="53993" rIns="107986" bIns="53993" anchor="ctr"/>
          <a:lstStyle/>
          <a:p>
            <a:r>
              <a:rPr lang="fr-FR">
                <a:solidFill>
                  <a:schemeClr val="tx1"/>
                </a:solidFill>
                <a:latin typeface="Calibri" charset="0"/>
                <a:ea typeface="Calibri" charset="0"/>
                <a:cs typeface="Calibri" charset="0"/>
              </a:rPr>
              <a:t>triple123</a:t>
            </a:r>
          </a:p>
        </p:txBody>
      </p:sp>
      <p:sp>
        <p:nvSpPr>
          <p:cNvPr id="14346" name="Rectangle 9"/>
          <p:cNvSpPr>
            <a:spLocks noChangeArrowheads="1"/>
          </p:cNvSpPr>
          <p:nvPr/>
        </p:nvSpPr>
        <p:spPr bwMode="auto">
          <a:xfrm>
            <a:off x="5609655" y="4892088"/>
            <a:ext cx="1909756" cy="300648"/>
          </a:xfrm>
          <a:prstGeom prst="rect">
            <a:avLst/>
          </a:prstGeom>
          <a:noFill/>
          <a:ln w="28575">
            <a:solidFill>
              <a:schemeClr val="tx1"/>
            </a:solidFill>
            <a:miter lim="800000"/>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Anne Gold</a:t>
            </a:r>
          </a:p>
        </p:txBody>
      </p:sp>
      <p:sp>
        <p:nvSpPr>
          <p:cNvPr id="14347" name="Text Box 10"/>
          <p:cNvSpPr txBox="1">
            <a:spLocks noChangeArrowheads="1"/>
          </p:cNvSpPr>
          <p:nvPr/>
        </p:nvSpPr>
        <p:spPr bwMode="auto">
          <a:xfrm>
            <a:off x="4252611" y="2613397"/>
            <a:ext cx="1170650"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rdf:subject</a:t>
            </a:r>
          </a:p>
        </p:txBody>
      </p:sp>
      <p:sp>
        <p:nvSpPr>
          <p:cNvPr id="14348" name="Text Box 11"/>
          <p:cNvSpPr txBox="1">
            <a:spLocks noChangeArrowheads="1"/>
          </p:cNvSpPr>
          <p:nvPr/>
        </p:nvSpPr>
        <p:spPr bwMode="auto">
          <a:xfrm>
            <a:off x="4351605" y="3933315"/>
            <a:ext cx="1087293"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rdf:object</a:t>
            </a:r>
          </a:p>
        </p:txBody>
      </p:sp>
      <p:sp>
        <p:nvSpPr>
          <p:cNvPr id="14349" name="Oval 12"/>
          <p:cNvSpPr>
            <a:spLocks noChangeArrowheads="1"/>
          </p:cNvSpPr>
          <p:nvPr/>
        </p:nvSpPr>
        <p:spPr bwMode="auto">
          <a:xfrm>
            <a:off x="9305423" y="2692225"/>
            <a:ext cx="1907695" cy="449139"/>
          </a:xfrm>
          <a:prstGeom prst="ellipse">
            <a:avLst/>
          </a:prstGeom>
          <a:noFill/>
          <a:ln w="12700">
            <a:solidFill>
              <a:schemeClr val="tx1"/>
            </a:solidFill>
            <a:round/>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rdf:statement</a:t>
            </a:r>
          </a:p>
        </p:txBody>
      </p:sp>
      <p:sp>
        <p:nvSpPr>
          <p:cNvPr id="14350" name="Oval 13"/>
          <p:cNvSpPr>
            <a:spLocks noChangeArrowheads="1"/>
          </p:cNvSpPr>
          <p:nvPr/>
        </p:nvSpPr>
        <p:spPr bwMode="auto">
          <a:xfrm>
            <a:off x="2177866" y="3220192"/>
            <a:ext cx="1689084" cy="449139"/>
          </a:xfrm>
          <a:prstGeom prst="ellipse">
            <a:avLst/>
          </a:prstGeom>
          <a:noFill/>
          <a:ln w="12700">
            <a:solidFill>
              <a:schemeClr val="tx1"/>
            </a:solidFill>
            <a:round/>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dc:creator</a:t>
            </a:r>
          </a:p>
        </p:txBody>
      </p:sp>
      <p:sp>
        <p:nvSpPr>
          <p:cNvPr id="14351" name="Text Box 14"/>
          <p:cNvSpPr txBox="1">
            <a:spLocks noChangeArrowheads="1"/>
          </p:cNvSpPr>
          <p:nvPr/>
        </p:nvSpPr>
        <p:spPr bwMode="auto">
          <a:xfrm>
            <a:off x="3860762" y="3141364"/>
            <a:ext cx="1362305"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rdf:predicate</a:t>
            </a:r>
          </a:p>
        </p:txBody>
      </p:sp>
      <p:sp>
        <p:nvSpPr>
          <p:cNvPr id="14352" name="Text Box 15"/>
          <p:cNvSpPr txBox="1">
            <a:spLocks noChangeArrowheads="1"/>
          </p:cNvSpPr>
          <p:nvPr/>
        </p:nvSpPr>
        <p:spPr bwMode="auto">
          <a:xfrm>
            <a:off x="6628464" y="4109304"/>
            <a:ext cx="1121790"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dc:creator</a:t>
            </a:r>
          </a:p>
        </p:txBody>
      </p:sp>
      <p:sp>
        <p:nvSpPr>
          <p:cNvPr id="14353" name="Text Box 16"/>
          <p:cNvSpPr txBox="1">
            <a:spLocks noChangeArrowheads="1"/>
          </p:cNvSpPr>
          <p:nvPr/>
        </p:nvSpPr>
        <p:spPr bwMode="auto">
          <a:xfrm>
            <a:off x="7424540" y="2701390"/>
            <a:ext cx="925391"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rdf:type</a:t>
            </a:r>
          </a:p>
        </p:txBody>
      </p:sp>
      <p:cxnSp>
        <p:nvCxnSpPr>
          <p:cNvPr id="14354" name="AutoShape 17"/>
          <p:cNvCxnSpPr>
            <a:cxnSpLocks noChangeShapeType="1"/>
            <a:stCxn id="14345" idx="7"/>
            <a:endCxn id="14349" idx="2"/>
          </p:cNvCxnSpPr>
          <p:nvPr/>
        </p:nvCxnSpPr>
        <p:spPr bwMode="auto">
          <a:xfrm flipV="1">
            <a:off x="6923384" y="2917713"/>
            <a:ext cx="2382039" cy="340979"/>
          </a:xfrm>
          <a:prstGeom prst="straightConnector1">
            <a:avLst/>
          </a:prstGeom>
          <a:noFill/>
          <a:ln w="12700">
            <a:solidFill>
              <a:schemeClr val="tx1"/>
            </a:solidFill>
            <a:round/>
            <a:headEnd/>
            <a:tailEnd type="triangle" w="med" len="med"/>
          </a:ln>
        </p:spPr>
      </p:cxnSp>
      <p:cxnSp>
        <p:nvCxnSpPr>
          <p:cNvPr id="14355" name="AutoShape 18"/>
          <p:cNvCxnSpPr>
            <a:cxnSpLocks noChangeShapeType="1"/>
            <a:stCxn id="14345" idx="2"/>
            <a:endCxn id="14350" idx="6"/>
          </p:cNvCxnSpPr>
          <p:nvPr/>
        </p:nvCxnSpPr>
        <p:spPr bwMode="auto">
          <a:xfrm flipH="1">
            <a:off x="3866950" y="3407181"/>
            <a:ext cx="2148992" cy="38498"/>
          </a:xfrm>
          <a:prstGeom prst="straightConnector1">
            <a:avLst/>
          </a:prstGeom>
          <a:noFill/>
          <a:ln w="12700">
            <a:solidFill>
              <a:schemeClr val="tx1"/>
            </a:solidFill>
            <a:round/>
            <a:headEnd/>
            <a:tailEnd type="triangle" w="med" len="med"/>
          </a:ln>
        </p:spPr>
      </p:cxnSp>
      <p:cxnSp>
        <p:nvCxnSpPr>
          <p:cNvPr id="14356" name="AutoShape 19"/>
          <p:cNvCxnSpPr>
            <a:cxnSpLocks noChangeShapeType="1"/>
            <a:stCxn id="14345" idx="3"/>
            <a:endCxn id="14343" idx="3"/>
          </p:cNvCxnSpPr>
          <p:nvPr/>
        </p:nvCxnSpPr>
        <p:spPr bwMode="auto">
          <a:xfrm flipH="1">
            <a:off x="2726457" y="3555671"/>
            <a:ext cx="3460659" cy="445472"/>
          </a:xfrm>
          <a:prstGeom prst="straightConnector1">
            <a:avLst/>
          </a:prstGeom>
          <a:noFill/>
          <a:ln w="12700">
            <a:solidFill>
              <a:schemeClr val="tx1"/>
            </a:solidFill>
            <a:round/>
            <a:headEnd/>
            <a:tailEnd type="triangle" w="med" len="med"/>
          </a:ln>
        </p:spPr>
      </p:cxnSp>
      <p:cxnSp>
        <p:nvCxnSpPr>
          <p:cNvPr id="14357" name="AutoShape 20"/>
          <p:cNvCxnSpPr>
            <a:cxnSpLocks noChangeShapeType="1"/>
            <a:stCxn id="14345" idx="1"/>
            <a:endCxn id="14342" idx="6"/>
          </p:cNvCxnSpPr>
          <p:nvPr/>
        </p:nvCxnSpPr>
        <p:spPr bwMode="auto">
          <a:xfrm flipH="1" flipV="1">
            <a:off x="2771829" y="2804050"/>
            <a:ext cx="3415288" cy="454639"/>
          </a:xfrm>
          <a:prstGeom prst="straightConnector1">
            <a:avLst/>
          </a:prstGeom>
          <a:noFill/>
          <a:ln w="12700">
            <a:solidFill>
              <a:schemeClr val="tx1"/>
            </a:solidFill>
            <a:round/>
            <a:headEnd/>
            <a:tailEnd type="triangle" w="med" len="med"/>
          </a:ln>
        </p:spPr>
      </p:cxnSp>
      <p:cxnSp>
        <p:nvCxnSpPr>
          <p:cNvPr id="14358" name="AutoShape 21"/>
          <p:cNvCxnSpPr>
            <a:cxnSpLocks noChangeShapeType="1"/>
            <a:stCxn id="14342" idx="4"/>
            <a:endCxn id="14343" idx="0"/>
          </p:cNvCxnSpPr>
          <p:nvPr/>
        </p:nvCxnSpPr>
        <p:spPr bwMode="auto">
          <a:xfrm>
            <a:off x="1711769" y="3062536"/>
            <a:ext cx="0" cy="757120"/>
          </a:xfrm>
          <a:prstGeom prst="straightConnector1">
            <a:avLst/>
          </a:prstGeom>
          <a:noFill/>
          <a:ln w="28575">
            <a:solidFill>
              <a:schemeClr val="tx1"/>
            </a:solidFill>
            <a:round/>
            <a:headEnd/>
            <a:tailEnd type="triangle" w="med" len="med"/>
          </a:ln>
        </p:spPr>
      </p:cxnSp>
      <p:cxnSp>
        <p:nvCxnSpPr>
          <p:cNvPr id="14359" name="AutoShape 22"/>
          <p:cNvCxnSpPr>
            <a:cxnSpLocks noChangeShapeType="1"/>
            <a:stCxn id="14346" idx="0"/>
            <a:endCxn id="14345" idx="4"/>
          </p:cNvCxnSpPr>
          <p:nvPr/>
        </p:nvCxnSpPr>
        <p:spPr bwMode="auto">
          <a:xfrm flipH="1" flipV="1">
            <a:off x="6556281" y="3610669"/>
            <a:ext cx="8249" cy="1264921"/>
          </a:xfrm>
          <a:prstGeom prst="straightConnector1">
            <a:avLst/>
          </a:prstGeom>
          <a:noFill/>
          <a:ln w="28575">
            <a:solidFill>
              <a:schemeClr val="tx1"/>
            </a:solidFill>
            <a:round/>
            <a:headEnd type="triangle" w="med" len="med"/>
            <a:tailEnd/>
          </a:ln>
        </p:spPr>
      </p:cxnSp>
      <p:sp>
        <p:nvSpPr>
          <p:cNvPr id="14360" name="Rectangle 23"/>
          <p:cNvSpPr>
            <a:spLocks noChangeArrowheads="1"/>
          </p:cNvSpPr>
          <p:nvPr/>
        </p:nvSpPr>
        <p:spPr bwMode="auto">
          <a:xfrm>
            <a:off x="395976" y="1608792"/>
            <a:ext cx="11161558" cy="2463847"/>
          </a:xfrm>
          <a:prstGeom prst="rect">
            <a:avLst/>
          </a:prstGeom>
          <a:noFill/>
          <a:ln w="9525">
            <a:noFill/>
            <a:miter lim="800000"/>
            <a:headEnd/>
            <a:tailEnd/>
          </a:ln>
        </p:spPr>
        <p:txBody>
          <a:bodyPr lIns="107986" tIns="53993" rIns="107986" bIns="53993"/>
          <a:lstStyle/>
          <a:p>
            <a:pPr algn="l">
              <a:spcBef>
                <a:spcPct val="20000"/>
              </a:spcBef>
            </a:pPr>
            <a:r>
              <a:rPr lang="en-US" sz="2800" dirty="0">
                <a:solidFill>
                  <a:schemeClr val="tx1"/>
                </a:solidFill>
                <a:latin typeface="Calibri" charset="0"/>
                <a:ea typeface="Calibri" charset="0"/>
                <a:cs typeface="Calibri" charset="0"/>
              </a:rPr>
              <a:t>Statements on RDF statements (commenting, disputing, …)</a:t>
            </a:r>
          </a:p>
        </p:txBody>
      </p:sp>
      <p:sp>
        <p:nvSpPr>
          <p:cNvPr id="2" name="Footer Placeholder 1"/>
          <p:cNvSpPr>
            <a:spLocks noGrp="1"/>
          </p:cNvSpPr>
          <p:nvPr>
            <p:ph type="ftr" sz="quarter" idx="10"/>
          </p:nvPr>
        </p:nvSpPr>
        <p:spPr/>
        <p:txBody>
          <a:bodyPr/>
          <a:lstStyle/>
          <a:p>
            <a:r>
              <a:rPr lang="fr-CH"/>
              <a:t>©2023, Karl Aberer, EPFL-IC, Laboratoire de systèmes d'informations répartis </a:t>
            </a:r>
            <a:endParaRPr lang="en-GB"/>
          </a:p>
        </p:txBody>
      </p:sp>
    </p:spTree>
    <p:extLst>
      <p:ext uri="{BB962C8B-B14F-4D97-AF65-F5344CB8AC3E}">
        <p14:creationId xmlns:p14="http://schemas.microsoft.com/office/powerpoint/2010/main" val="1356957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fr-CH"/>
              <a:t>RDF Reification - Syntax</a:t>
            </a:r>
            <a:endParaRPr lang="en-GB"/>
          </a:p>
        </p:txBody>
      </p:sp>
      <p:sp>
        <p:nvSpPr>
          <p:cNvPr id="15364" name="Rectangle 3"/>
          <p:cNvSpPr>
            <a:spLocks noGrp="1" noChangeArrowheads="1"/>
          </p:cNvSpPr>
          <p:nvPr>
            <p:ph type="body" idx="1"/>
          </p:nvPr>
        </p:nvSpPr>
        <p:spPr>
          <a:xfrm>
            <a:off x="233049" y="1550129"/>
            <a:ext cx="10790330" cy="1143929"/>
          </a:xfrm>
        </p:spPr>
        <p:txBody>
          <a:bodyPr/>
          <a:lstStyle/>
          <a:p>
            <a:pPr eaLnBrk="1" hangingPunct="1"/>
            <a:r>
              <a:rPr lang="en-US" sz="2800" dirty="0"/>
              <a:t>The statement has an anonymous resource as subject, namely the reified statement which is fully characterized by its properties!</a:t>
            </a:r>
          </a:p>
        </p:txBody>
      </p:sp>
      <p:sp>
        <p:nvSpPr>
          <p:cNvPr id="15365" name="Text Box 4"/>
          <p:cNvSpPr txBox="1">
            <a:spLocks noChangeArrowheads="1"/>
          </p:cNvSpPr>
          <p:nvPr/>
        </p:nvSpPr>
        <p:spPr bwMode="auto">
          <a:xfrm>
            <a:off x="868261" y="3287509"/>
            <a:ext cx="10547007" cy="2877349"/>
          </a:xfrm>
          <a:prstGeom prst="rect">
            <a:avLst/>
          </a:prstGeom>
          <a:noFill/>
          <a:ln w="12700">
            <a:solidFill>
              <a:schemeClr val="tx1"/>
            </a:solidFill>
            <a:miter lim="800000"/>
            <a:headEnd/>
            <a:tailEnd/>
          </a:ln>
        </p:spPr>
        <p:txBody>
          <a:bodyPr wrap="square" lIns="107986" tIns="53993" rIns="107986" bIns="53993" anchor="ctr">
            <a:spAutoFit/>
          </a:bodyPr>
          <a:lstStyle/>
          <a:p>
            <a:pPr algn="l" eaLnBrk="0" hangingPunct="0">
              <a:lnSpc>
                <a:spcPct val="60000"/>
              </a:lnSpc>
              <a:spcBef>
                <a:spcPct val="50000"/>
              </a:spcBef>
            </a:pPr>
            <a:r>
              <a:rPr lang="en-US" sz="1900" dirty="0">
                <a:solidFill>
                  <a:schemeClr val="tx1"/>
                </a:solidFill>
                <a:latin typeface="Calibri" charset="0"/>
                <a:ea typeface="Calibri" charset="0"/>
                <a:cs typeface="Calibri" charset="0"/>
              </a:rPr>
              <a:t>&lt;</a:t>
            </a:r>
            <a:r>
              <a:rPr lang="en-US" sz="1900" dirty="0" err="1">
                <a:solidFill>
                  <a:schemeClr val="tx1"/>
                </a:solidFill>
                <a:latin typeface="Calibri" charset="0"/>
                <a:ea typeface="Calibri" charset="0"/>
                <a:cs typeface="Calibri" charset="0"/>
              </a:rPr>
              <a:t>rdf:RDF</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rdf:Description</a:t>
            </a:r>
            <a:r>
              <a:rPr lang="en-US" sz="1900" dirty="0">
                <a:solidFill>
                  <a:schemeClr val="tx1"/>
                </a:solidFill>
                <a:latin typeface="Calibri" charset="0"/>
                <a:ea typeface="Calibri" charset="0"/>
                <a:cs typeface="Calibri" charset="0"/>
              </a:rPr>
              <a:t> about=“#triple123”&gt;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rdf:subject</a:t>
            </a:r>
            <a:r>
              <a:rPr lang="en-US" sz="1900" dirty="0">
                <a:solidFill>
                  <a:schemeClr val="tx1"/>
                </a:solidFill>
                <a:latin typeface="Calibri" charset="0"/>
                <a:ea typeface="Calibri" charset="0"/>
                <a:cs typeface="Calibri" charset="0"/>
              </a:rPr>
              <a:t> resource=“http://www.doc.ch“/&gt;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rdf:predicate</a:t>
            </a:r>
            <a:r>
              <a:rPr lang="en-US" sz="1900" dirty="0">
                <a:solidFill>
                  <a:schemeClr val="tx1"/>
                </a:solidFill>
                <a:latin typeface="Calibri" charset="0"/>
                <a:ea typeface="Calibri" charset="0"/>
                <a:cs typeface="Calibri" charset="0"/>
              </a:rPr>
              <a:t> resource=“http://description.org/schema#Creator“/&gt;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rdf:object</a:t>
            </a:r>
            <a:r>
              <a:rPr lang="en-US" sz="1900" dirty="0">
                <a:solidFill>
                  <a:schemeClr val="tx1"/>
                </a:solidFill>
                <a:latin typeface="Calibri" charset="0"/>
                <a:ea typeface="Calibri" charset="0"/>
                <a:cs typeface="Calibri" charset="0"/>
              </a:rPr>
              <a:t>&gt;John Smith&lt;/</a:t>
            </a:r>
            <a:r>
              <a:rPr lang="en-US" sz="1900" dirty="0" err="1">
                <a:solidFill>
                  <a:schemeClr val="tx1"/>
                </a:solidFill>
                <a:latin typeface="Calibri" charset="0"/>
                <a:ea typeface="Calibri" charset="0"/>
                <a:cs typeface="Calibri" charset="0"/>
              </a:rPr>
              <a:t>rdf:object</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rdf:type</a:t>
            </a:r>
            <a:r>
              <a:rPr lang="en-US" sz="1900" dirty="0">
                <a:solidFill>
                  <a:schemeClr val="tx1"/>
                </a:solidFill>
                <a:latin typeface="Calibri" charset="0"/>
                <a:ea typeface="Calibri" charset="0"/>
                <a:cs typeface="Calibri" charset="0"/>
              </a:rPr>
              <a:t> resource=“http://www.w3.org/TR/WD-rdf-syntax#Statement”/&gt;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dc:Creator</a:t>
            </a:r>
            <a:r>
              <a:rPr lang="en-US" sz="1900" dirty="0">
                <a:solidFill>
                  <a:schemeClr val="tx1"/>
                </a:solidFill>
                <a:latin typeface="Calibri" charset="0"/>
                <a:ea typeface="Calibri" charset="0"/>
                <a:cs typeface="Calibri" charset="0"/>
              </a:rPr>
              <a:t>&gt;Anne Gold&lt;/</a:t>
            </a:r>
            <a:r>
              <a:rPr lang="en-US" sz="1900" dirty="0" err="1">
                <a:solidFill>
                  <a:schemeClr val="tx1"/>
                </a:solidFill>
                <a:latin typeface="Calibri" charset="0"/>
                <a:ea typeface="Calibri" charset="0"/>
                <a:cs typeface="Calibri" charset="0"/>
              </a:rPr>
              <a:t>dc:Creator</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rdf:Description</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&lt;/</a:t>
            </a:r>
            <a:r>
              <a:rPr lang="en-US" sz="1900" dirty="0" err="1">
                <a:solidFill>
                  <a:schemeClr val="tx1"/>
                </a:solidFill>
                <a:latin typeface="Calibri" charset="0"/>
                <a:ea typeface="Calibri" charset="0"/>
                <a:cs typeface="Calibri" charset="0"/>
              </a:rPr>
              <a:t>rdf:RDF</a:t>
            </a:r>
            <a:r>
              <a:rPr lang="en-US" sz="1900" dirty="0">
                <a:solidFill>
                  <a:schemeClr val="tx1"/>
                </a:solidFill>
                <a:latin typeface="Calibri" charset="0"/>
                <a:ea typeface="Calibri" charset="0"/>
                <a:cs typeface="Calibri" charset="0"/>
              </a:rPr>
              <a:t>&gt;</a:t>
            </a:r>
          </a:p>
        </p:txBody>
      </p:sp>
      <p:sp>
        <p:nvSpPr>
          <p:cNvPr id="2" name="Footer Placeholder 1"/>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342179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a:t>RDF Schema - Classification</a:t>
            </a:r>
          </a:p>
        </p:txBody>
      </p:sp>
      <p:sp>
        <p:nvSpPr>
          <p:cNvPr id="16388" name="Rectangle 3"/>
          <p:cNvSpPr>
            <a:spLocks noGrp="1" noChangeArrowheads="1"/>
          </p:cNvSpPr>
          <p:nvPr>
            <p:ph type="body" idx="1"/>
          </p:nvPr>
        </p:nvSpPr>
        <p:spPr/>
        <p:txBody>
          <a:bodyPr/>
          <a:lstStyle/>
          <a:p>
            <a:pPr eaLnBrk="1" hangingPunct="1"/>
            <a:r>
              <a:rPr lang="en-US" sz="2800" dirty="0"/>
              <a:t>RDF resources</a:t>
            </a:r>
          </a:p>
          <a:p>
            <a:pPr lvl="1" eaLnBrk="1" hangingPunct="1"/>
            <a:r>
              <a:rPr lang="en-US" sz="2400" dirty="0"/>
              <a:t>anything that can be described</a:t>
            </a:r>
          </a:p>
          <a:p>
            <a:pPr eaLnBrk="1" hangingPunct="1"/>
            <a:endParaRPr lang="en-US" sz="2800" dirty="0"/>
          </a:p>
          <a:p>
            <a:pPr eaLnBrk="1" hangingPunct="1"/>
            <a:r>
              <a:rPr lang="en-US" sz="2800" dirty="0"/>
              <a:t>RDF classes</a:t>
            </a:r>
          </a:p>
          <a:p>
            <a:pPr lvl="1" eaLnBrk="1" hangingPunct="1"/>
            <a:r>
              <a:rPr lang="en-US" sz="2400" dirty="0"/>
              <a:t>Categories for subjects</a:t>
            </a:r>
            <a:br>
              <a:rPr lang="en-US" sz="2400" dirty="0"/>
            </a:br>
            <a:r>
              <a:rPr lang="en-US" sz="2400" dirty="0"/>
              <a:t>and objects</a:t>
            </a:r>
          </a:p>
          <a:p>
            <a:pPr lvl="1" eaLnBrk="1" hangingPunct="1"/>
            <a:r>
              <a:rPr lang="en-US" sz="2400" dirty="0"/>
              <a:t>Classes allow to associate </a:t>
            </a:r>
            <a:br>
              <a:rPr lang="en-US" sz="2400" dirty="0"/>
            </a:br>
            <a:r>
              <a:rPr lang="en-US" sz="2400" dirty="0"/>
              <a:t>a type with an RDF instance</a:t>
            </a:r>
          </a:p>
          <a:p>
            <a:pPr lvl="1" eaLnBrk="1" hangingPunct="1"/>
            <a:r>
              <a:rPr lang="en-US" sz="2400" dirty="0"/>
              <a:t>Different classes can be </a:t>
            </a:r>
            <a:br>
              <a:rPr lang="en-US" sz="2400" dirty="0"/>
            </a:br>
            <a:r>
              <a:rPr lang="en-US" sz="2400" dirty="0"/>
              <a:t>in a </a:t>
            </a:r>
            <a:r>
              <a:rPr lang="en-US" sz="2400" dirty="0" err="1"/>
              <a:t>subClass</a:t>
            </a:r>
            <a:r>
              <a:rPr lang="en-US" sz="2400" dirty="0"/>
              <a:t> relationship </a:t>
            </a:r>
            <a:br>
              <a:rPr lang="en-US" sz="2400" dirty="0"/>
            </a:br>
            <a:r>
              <a:rPr lang="en-US" sz="2400" dirty="0"/>
              <a:t>(be included in each other)</a:t>
            </a:r>
          </a:p>
          <a:p>
            <a:pPr lvl="1" eaLnBrk="1" hangingPunct="1"/>
            <a:r>
              <a:rPr lang="en-US" sz="2400" dirty="0"/>
              <a:t>Classes are themselves </a:t>
            </a:r>
            <a:br>
              <a:rPr lang="en-US" sz="2400" dirty="0"/>
            </a:br>
            <a:r>
              <a:rPr lang="en-US" sz="2400" dirty="0"/>
              <a:t>RDF instances</a:t>
            </a:r>
          </a:p>
          <a:p>
            <a:pPr lvl="1" eaLnBrk="1" hangingPunct="1"/>
            <a:endParaRPr lang="en-US" dirty="0"/>
          </a:p>
        </p:txBody>
      </p:sp>
      <p:sp>
        <p:nvSpPr>
          <p:cNvPr id="16389" name="Oval 4"/>
          <p:cNvSpPr>
            <a:spLocks noChangeArrowheads="1"/>
          </p:cNvSpPr>
          <p:nvPr/>
        </p:nvSpPr>
        <p:spPr bwMode="auto">
          <a:xfrm>
            <a:off x="7389481" y="5209237"/>
            <a:ext cx="1777765" cy="45830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sp>
        <p:nvSpPr>
          <p:cNvPr id="16390" name="AutoShape 5"/>
          <p:cNvSpPr>
            <a:spLocks noChangeArrowheads="1"/>
          </p:cNvSpPr>
          <p:nvPr/>
        </p:nvSpPr>
        <p:spPr bwMode="auto">
          <a:xfrm>
            <a:off x="7482286" y="6124012"/>
            <a:ext cx="1684958"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40</a:t>
            </a:r>
          </a:p>
        </p:txBody>
      </p:sp>
      <p:cxnSp>
        <p:nvCxnSpPr>
          <p:cNvPr id="16391" name="AutoShape 6"/>
          <p:cNvCxnSpPr>
            <a:cxnSpLocks noChangeShapeType="1"/>
            <a:stCxn id="16389" idx="4"/>
            <a:endCxn id="16390" idx="0"/>
          </p:cNvCxnSpPr>
          <p:nvPr/>
        </p:nvCxnSpPr>
        <p:spPr bwMode="auto">
          <a:xfrm>
            <a:off x="8278362" y="5667542"/>
            <a:ext cx="47435" cy="456471"/>
          </a:xfrm>
          <a:prstGeom prst="straightConnector1">
            <a:avLst/>
          </a:prstGeom>
          <a:noFill/>
          <a:ln w="12700">
            <a:solidFill>
              <a:schemeClr val="tx1"/>
            </a:solidFill>
            <a:round/>
            <a:headEnd/>
            <a:tailEnd type="triangle" w="med" len="med"/>
          </a:ln>
        </p:spPr>
      </p:cxnSp>
      <p:sp>
        <p:nvSpPr>
          <p:cNvPr id="16392" name="Text Box 7"/>
          <p:cNvSpPr txBox="1">
            <a:spLocks noChangeArrowheads="1"/>
          </p:cNvSpPr>
          <p:nvPr/>
        </p:nvSpPr>
        <p:spPr bwMode="auto">
          <a:xfrm>
            <a:off x="8934197" y="5541048"/>
            <a:ext cx="1392249"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maritalStatus</a:t>
            </a:r>
          </a:p>
        </p:txBody>
      </p:sp>
      <p:cxnSp>
        <p:nvCxnSpPr>
          <p:cNvPr id="16393" name="AutoShape 8"/>
          <p:cNvCxnSpPr>
            <a:cxnSpLocks noChangeShapeType="1"/>
            <a:stCxn id="16389" idx="4"/>
            <a:endCxn id="16420" idx="0"/>
          </p:cNvCxnSpPr>
          <p:nvPr/>
        </p:nvCxnSpPr>
        <p:spPr bwMode="auto">
          <a:xfrm>
            <a:off x="8278363" y="5667542"/>
            <a:ext cx="1777765" cy="456471"/>
          </a:xfrm>
          <a:prstGeom prst="straightConnector1">
            <a:avLst/>
          </a:prstGeom>
          <a:noFill/>
          <a:ln w="12700">
            <a:solidFill>
              <a:schemeClr val="tx1"/>
            </a:solidFill>
            <a:round/>
            <a:headEnd/>
            <a:tailEnd type="triangle" w="med" len="med"/>
          </a:ln>
        </p:spPr>
      </p:cxnSp>
      <p:sp>
        <p:nvSpPr>
          <p:cNvPr id="16394" name="Text Box 9"/>
          <p:cNvSpPr txBox="1">
            <a:spLocks noChangeArrowheads="1"/>
          </p:cNvSpPr>
          <p:nvPr/>
        </p:nvSpPr>
        <p:spPr bwMode="auto">
          <a:xfrm>
            <a:off x="6595467" y="5625376"/>
            <a:ext cx="719822"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name</a:t>
            </a:r>
          </a:p>
        </p:txBody>
      </p:sp>
      <p:sp>
        <p:nvSpPr>
          <p:cNvPr id="16395" name="AutoShape 10"/>
          <p:cNvSpPr>
            <a:spLocks noChangeArrowheads="1"/>
          </p:cNvSpPr>
          <p:nvPr/>
        </p:nvSpPr>
        <p:spPr bwMode="auto">
          <a:xfrm>
            <a:off x="5799391" y="6124012"/>
            <a:ext cx="1402412"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cxnSp>
        <p:nvCxnSpPr>
          <p:cNvPr id="16396" name="AutoShape 11"/>
          <p:cNvCxnSpPr>
            <a:cxnSpLocks noChangeShapeType="1"/>
            <a:stCxn id="16389" idx="4"/>
            <a:endCxn id="16395" idx="0"/>
          </p:cNvCxnSpPr>
          <p:nvPr/>
        </p:nvCxnSpPr>
        <p:spPr bwMode="auto">
          <a:xfrm flipH="1">
            <a:off x="6500597" y="5667542"/>
            <a:ext cx="1777765" cy="456471"/>
          </a:xfrm>
          <a:prstGeom prst="straightConnector1">
            <a:avLst/>
          </a:prstGeom>
          <a:noFill/>
          <a:ln w="12700">
            <a:solidFill>
              <a:schemeClr val="tx1"/>
            </a:solidFill>
            <a:round/>
            <a:headEnd/>
            <a:tailEnd type="triangle" w="med" len="med"/>
          </a:ln>
        </p:spPr>
      </p:cxnSp>
      <p:sp>
        <p:nvSpPr>
          <p:cNvPr id="16397" name="Oval 12"/>
          <p:cNvSpPr>
            <a:spLocks noChangeArrowheads="1"/>
          </p:cNvSpPr>
          <p:nvPr/>
        </p:nvSpPr>
        <p:spPr bwMode="auto">
          <a:xfrm>
            <a:off x="7352358" y="4210130"/>
            <a:ext cx="1870571"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Person</a:t>
            </a:r>
          </a:p>
        </p:txBody>
      </p:sp>
      <p:cxnSp>
        <p:nvCxnSpPr>
          <p:cNvPr id="16398" name="AutoShape 13"/>
          <p:cNvCxnSpPr>
            <a:cxnSpLocks noChangeShapeType="1"/>
            <a:stCxn id="16389" idx="0"/>
            <a:endCxn id="16397" idx="4"/>
          </p:cNvCxnSpPr>
          <p:nvPr/>
        </p:nvCxnSpPr>
        <p:spPr bwMode="auto">
          <a:xfrm flipV="1">
            <a:off x="8278362" y="4585941"/>
            <a:ext cx="10313" cy="623294"/>
          </a:xfrm>
          <a:prstGeom prst="straightConnector1">
            <a:avLst/>
          </a:prstGeom>
          <a:noFill/>
          <a:ln w="9525">
            <a:solidFill>
              <a:schemeClr val="tx1"/>
            </a:solidFill>
            <a:round/>
            <a:headEnd/>
            <a:tailEnd type="triangle" w="med" len="med"/>
          </a:ln>
        </p:spPr>
      </p:cxnSp>
      <p:cxnSp>
        <p:nvCxnSpPr>
          <p:cNvPr id="16399" name="AutoShape 14"/>
          <p:cNvCxnSpPr>
            <a:cxnSpLocks noChangeShapeType="1"/>
            <a:stCxn id="16397" idx="0"/>
            <a:endCxn id="16413" idx="4"/>
          </p:cNvCxnSpPr>
          <p:nvPr/>
        </p:nvCxnSpPr>
        <p:spPr bwMode="auto">
          <a:xfrm flipV="1">
            <a:off x="8288674" y="3755491"/>
            <a:ext cx="0" cy="454639"/>
          </a:xfrm>
          <a:prstGeom prst="straightConnector1">
            <a:avLst/>
          </a:prstGeom>
          <a:noFill/>
          <a:ln w="38100">
            <a:solidFill>
              <a:schemeClr val="tx1"/>
            </a:solidFill>
            <a:round/>
            <a:headEnd/>
            <a:tailEnd type="triangle" w="med" len="med"/>
          </a:ln>
        </p:spPr>
      </p:cxnSp>
      <p:sp>
        <p:nvSpPr>
          <p:cNvPr id="16400" name="Text Box 15"/>
          <p:cNvSpPr txBox="1">
            <a:spLocks noChangeArrowheads="1"/>
          </p:cNvSpPr>
          <p:nvPr/>
        </p:nvSpPr>
        <p:spPr bwMode="auto">
          <a:xfrm>
            <a:off x="8323736" y="3795823"/>
            <a:ext cx="1622500"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rdfs:subClassOf</a:t>
            </a:r>
          </a:p>
        </p:txBody>
      </p:sp>
      <p:cxnSp>
        <p:nvCxnSpPr>
          <p:cNvPr id="16401" name="AutoShape 16"/>
          <p:cNvCxnSpPr>
            <a:cxnSpLocks noChangeShapeType="1"/>
            <a:stCxn id="16413" idx="0"/>
            <a:endCxn id="16415" idx="4"/>
          </p:cNvCxnSpPr>
          <p:nvPr/>
        </p:nvCxnSpPr>
        <p:spPr bwMode="auto">
          <a:xfrm flipH="1" flipV="1">
            <a:off x="8278362" y="2925046"/>
            <a:ext cx="10313" cy="537133"/>
          </a:xfrm>
          <a:prstGeom prst="straightConnector1">
            <a:avLst/>
          </a:prstGeom>
          <a:noFill/>
          <a:ln w="9525">
            <a:solidFill>
              <a:schemeClr val="tx1"/>
            </a:solidFill>
            <a:round/>
            <a:headEnd/>
            <a:tailEnd type="triangle" w="med" len="med"/>
          </a:ln>
        </p:spPr>
      </p:cxnSp>
      <p:cxnSp>
        <p:nvCxnSpPr>
          <p:cNvPr id="16402" name="AutoShape 17"/>
          <p:cNvCxnSpPr>
            <a:cxnSpLocks noChangeShapeType="1"/>
            <a:stCxn id="16415" idx="0"/>
            <a:endCxn id="16412" idx="4"/>
          </p:cNvCxnSpPr>
          <p:nvPr/>
        </p:nvCxnSpPr>
        <p:spPr bwMode="auto">
          <a:xfrm flipV="1">
            <a:off x="8278362" y="2290752"/>
            <a:ext cx="0" cy="340979"/>
          </a:xfrm>
          <a:prstGeom prst="straightConnector1">
            <a:avLst/>
          </a:prstGeom>
          <a:noFill/>
          <a:ln w="38100">
            <a:solidFill>
              <a:schemeClr val="tx1"/>
            </a:solidFill>
            <a:round/>
            <a:headEnd/>
            <a:tailEnd type="triangle" w="med" len="med"/>
          </a:ln>
        </p:spPr>
      </p:cxnSp>
      <p:sp>
        <p:nvSpPr>
          <p:cNvPr id="16403" name="Rectangle 18"/>
          <p:cNvSpPr>
            <a:spLocks noChangeArrowheads="1"/>
          </p:cNvSpPr>
          <p:nvPr/>
        </p:nvSpPr>
        <p:spPr bwMode="auto">
          <a:xfrm>
            <a:off x="5331232" y="4875592"/>
            <a:ext cx="6407789" cy="2078871"/>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6404" name="Rectangle 19"/>
          <p:cNvSpPr>
            <a:spLocks noChangeArrowheads="1"/>
          </p:cNvSpPr>
          <p:nvPr/>
        </p:nvSpPr>
        <p:spPr bwMode="auto">
          <a:xfrm>
            <a:off x="5331232" y="3212860"/>
            <a:ext cx="6407789" cy="1662730"/>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6405" name="Rectangle 20"/>
          <p:cNvSpPr>
            <a:spLocks noChangeArrowheads="1"/>
          </p:cNvSpPr>
          <p:nvPr/>
        </p:nvSpPr>
        <p:spPr bwMode="auto">
          <a:xfrm>
            <a:off x="5331232" y="1799447"/>
            <a:ext cx="6407789" cy="1413412"/>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6406" name="Text Box 21"/>
          <p:cNvSpPr txBox="1">
            <a:spLocks noChangeArrowheads="1"/>
          </p:cNvSpPr>
          <p:nvPr/>
        </p:nvSpPr>
        <p:spPr bwMode="auto">
          <a:xfrm>
            <a:off x="8296924" y="3046036"/>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07" name="Text Box 22"/>
          <p:cNvSpPr txBox="1">
            <a:spLocks noChangeArrowheads="1"/>
          </p:cNvSpPr>
          <p:nvPr/>
        </p:nvSpPr>
        <p:spPr bwMode="auto">
          <a:xfrm>
            <a:off x="8389731" y="4710599"/>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08" name="Rectangle 23"/>
          <p:cNvSpPr>
            <a:spLocks noChangeArrowheads="1"/>
          </p:cNvSpPr>
          <p:nvPr/>
        </p:nvSpPr>
        <p:spPr bwMode="auto">
          <a:xfrm>
            <a:off x="5663993" y="6538319"/>
            <a:ext cx="1495846" cy="370686"/>
          </a:xfrm>
          <a:prstGeom prst="rect">
            <a:avLst/>
          </a:prstGeom>
          <a:noFill/>
          <a:ln w="9525" algn="ctr">
            <a:noFill/>
            <a:miter lim="800000"/>
            <a:headEnd/>
            <a:tailEnd/>
          </a:ln>
        </p:spPr>
        <p:txBody>
          <a:bodyPr wrap="none" lIns="107986" tIns="53993" rIns="107986" bIns="53993">
            <a:spAutoFit/>
          </a:bodyPr>
          <a:lstStyle/>
          <a:p>
            <a:r>
              <a:rPr lang="de-DE" sz="1700">
                <a:solidFill>
                  <a:schemeClr val="tx1"/>
                </a:solidFill>
                <a:latin typeface="Calibri" charset="0"/>
                <a:ea typeface="Calibri" charset="0"/>
                <a:cs typeface="Calibri" charset="0"/>
              </a:rPr>
              <a:t>RDF instances</a:t>
            </a:r>
            <a:endParaRPr lang="en-US" sz="1700">
              <a:solidFill>
                <a:schemeClr val="tx1"/>
              </a:solidFill>
              <a:latin typeface="Calibri" charset="0"/>
              <a:ea typeface="Calibri" charset="0"/>
              <a:cs typeface="Calibri" charset="0"/>
            </a:endParaRPr>
          </a:p>
        </p:txBody>
      </p:sp>
      <p:sp>
        <p:nvSpPr>
          <p:cNvPr id="16409" name="Rectangle 24"/>
          <p:cNvSpPr>
            <a:spLocks noChangeArrowheads="1"/>
          </p:cNvSpPr>
          <p:nvPr/>
        </p:nvSpPr>
        <p:spPr bwMode="auto">
          <a:xfrm>
            <a:off x="5790139" y="4376954"/>
            <a:ext cx="1231179" cy="370651"/>
          </a:xfrm>
          <a:prstGeom prst="rect">
            <a:avLst/>
          </a:prstGeom>
          <a:noFill/>
          <a:ln w="9525" algn="ctr">
            <a:noFill/>
            <a:miter lim="800000"/>
            <a:headEnd/>
            <a:tailEnd/>
          </a:ln>
        </p:spPr>
        <p:txBody>
          <a:bodyPr wrap="none" lIns="107986" tIns="53993" rIns="107986" bIns="53993">
            <a:spAutoFit/>
          </a:bodyPr>
          <a:lstStyle/>
          <a:p>
            <a:r>
              <a:rPr lang="de-DE" sz="1700">
                <a:solidFill>
                  <a:schemeClr val="tx1"/>
                </a:solidFill>
                <a:latin typeface="Calibri" charset="0"/>
                <a:ea typeface="Calibri" charset="0"/>
                <a:cs typeface="Calibri" charset="0"/>
              </a:rPr>
              <a:t>RDF classes</a:t>
            </a:r>
            <a:endParaRPr lang="en-US" sz="1700">
              <a:solidFill>
                <a:schemeClr val="tx1"/>
              </a:solidFill>
              <a:latin typeface="Calibri" charset="0"/>
              <a:ea typeface="Calibri" charset="0"/>
              <a:cs typeface="Calibri" charset="0"/>
            </a:endParaRPr>
          </a:p>
        </p:txBody>
      </p:sp>
      <p:sp>
        <p:nvSpPr>
          <p:cNvPr id="16410" name="Rectangle 25"/>
          <p:cNvSpPr>
            <a:spLocks noChangeArrowheads="1"/>
          </p:cNvSpPr>
          <p:nvPr/>
        </p:nvSpPr>
        <p:spPr bwMode="auto">
          <a:xfrm>
            <a:off x="5481323" y="2796718"/>
            <a:ext cx="1797251" cy="370686"/>
          </a:xfrm>
          <a:prstGeom prst="rect">
            <a:avLst/>
          </a:prstGeom>
          <a:noFill/>
          <a:ln w="9525" algn="ctr">
            <a:noFill/>
            <a:miter lim="800000"/>
            <a:headEnd/>
            <a:tailEnd/>
          </a:ln>
        </p:spPr>
        <p:txBody>
          <a:bodyPr wrap="none" lIns="107986" tIns="53993" rIns="107986" bIns="53993">
            <a:spAutoFit/>
          </a:bodyPr>
          <a:lstStyle/>
          <a:p>
            <a:r>
              <a:rPr lang="de-DE" sz="1700">
                <a:solidFill>
                  <a:schemeClr val="tx1"/>
                </a:solidFill>
                <a:latin typeface="Calibri" charset="0"/>
                <a:ea typeface="Calibri" charset="0"/>
                <a:cs typeface="Calibri" charset="0"/>
              </a:rPr>
              <a:t>RDF meta-classes</a:t>
            </a:r>
            <a:endParaRPr lang="en-US" sz="1700">
              <a:solidFill>
                <a:schemeClr val="tx1"/>
              </a:solidFill>
              <a:latin typeface="Calibri" charset="0"/>
              <a:ea typeface="Calibri" charset="0"/>
              <a:cs typeface="Calibri" charset="0"/>
            </a:endParaRPr>
          </a:p>
        </p:txBody>
      </p:sp>
      <p:sp>
        <p:nvSpPr>
          <p:cNvPr id="16411" name="Text Box 26"/>
          <p:cNvSpPr txBox="1">
            <a:spLocks noChangeArrowheads="1"/>
          </p:cNvSpPr>
          <p:nvPr/>
        </p:nvSpPr>
        <p:spPr bwMode="auto">
          <a:xfrm>
            <a:off x="8323736" y="2277917"/>
            <a:ext cx="1622500"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rdfs:subClassOf</a:t>
            </a:r>
          </a:p>
        </p:txBody>
      </p:sp>
      <p:sp>
        <p:nvSpPr>
          <p:cNvPr id="16412" name="Oval 27"/>
          <p:cNvSpPr>
            <a:spLocks noChangeArrowheads="1"/>
          </p:cNvSpPr>
          <p:nvPr/>
        </p:nvSpPr>
        <p:spPr bwMode="auto">
          <a:xfrm>
            <a:off x="7294612" y="1966270"/>
            <a:ext cx="1965440" cy="32448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rdfs:Resource</a:t>
            </a:r>
          </a:p>
        </p:txBody>
      </p:sp>
      <p:sp>
        <p:nvSpPr>
          <p:cNvPr id="16413" name="Oval 28"/>
          <p:cNvSpPr>
            <a:spLocks noChangeArrowheads="1"/>
          </p:cNvSpPr>
          <p:nvPr/>
        </p:nvSpPr>
        <p:spPr bwMode="auto">
          <a:xfrm>
            <a:off x="7259550" y="3462176"/>
            <a:ext cx="2058247"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Animal</a:t>
            </a:r>
          </a:p>
        </p:txBody>
      </p:sp>
      <p:cxnSp>
        <p:nvCxnSpPr>
          <p:cNvPr id="16414" name="AutoShape 29"/>
          <p:cNvCxnSpPr>
            <a:cxnSpLocks noChangeShapeType="1"/>
            <a:stCxn id="16413" idx="6"/>
            <a:endCxn id="16412" idx="6"/>
          </p:cNvCxnSpPr>
          <p:nvPr/>
        </p:nvCxnSpPr>
        <p:spPr bwMode="auto">
          <a:xfrm flipH="1" flipV="1">
            <a:off x="9260051" y="2129426"/>
            <a:ext cx="57746" cy="1479408"/>
          </a:xfrm>
          <a:prstGeom prst="curvedConnector3">
            <a:avLst>
              <a:gd name="adj1" fmla="val -2471431"/>
            </a:avLst>
          </a:prstGeom>
          <a:noFill/>
          <a:ln w="38100">
            <a:solidFill>
              <a:schemeClr val="tx1"/>
            </a:solidFill>
            <a:round/>
            <a:headEnd/>
            <a:tailEnd type="triangle" w="med" len="med"/>
          </a:ln>
        </p:spPr>
      </p:cxnSp>
      <p:sp>
        <p:nvSpPr>
          <p:cNvPr id="16415" name="Oval 30"/>
          <p:cNvSpPr>
            <a:spLocks noChangeArrowheads="1"/>
          </p:cNvSpPr>
          <p:nvPr/>
        </p:nvSpPr>
        <p:spPr bwMode="auto">
          <a:xfrm>
            <a:off x="7201805" y="2631728"/>
            <a:ext cx="2151054"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rdfs:Class</a:t>
            </a:r>
          </a:p>
        </p:txBody>
      </p:sp>
      <p:cxnSp>
        <p:nvCxnSpPr>
          <p:cNvPr id="16416" name="AutoShape 31"/>
          <p:cNvCxnSpPr>
            <a:cxnSpLocks noChangeShapeType="1"/>
            <a:stCxn id="16412" idx="2"/>
            <a:endCxn id="16415" idx="2"/>
          </p:cNvCxnSpPr>
          <p:nvPr/>
        </p:nvCxnSpPr>
        <p:spPr bwMode="auto">
          <a:xfrm rot="10800000" flipV="1">
            <a:off x="7201805" y="2129429"/>
            <a:ext cx="92807" cy="648960"/>
          </a:xfrm>
          <a:prstGeom prst="curvedConnector3">
            <a:avLst>
              <a:gd name="adj1" fmla="val 420000"/>
            </a:avLst>
          </a:prstGeom>
          <a:noFill/>
          <a:ln w="9525">
            <a:solidFill>
              <a:schemeClr val="tx1"/>
            </a:solidFill>
            <a:round/>
            <a:headEnd/>
            <a:tailEnd type="triangle" w="med" len="med"/>
          </a:ln>
        </p:spPr>
      </p:cxnSp>
      <p:sp>
        <p:nvSpPr>
          <p:cNvPr id="16417" name="Text Box 32"/>
          <p:cNvSpPr txBox="1">
            <a:spLocks noChangeArrowheads="1"/>
          </p:cNvSpPr>
          <p:nvPr/>
        </p:nvSpPr>
        <p:spPr bwMode="auto">
          <a:xfrm>
            <a:off x="5704522" y="229808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18" name="Oval 33"/>
          <p:cNvSpPr>
            <a:spLocks noChangeArrowheads="1"/>
          </p:cNvSpPr>
          <p:nvPr/>
        </p:nvSpPr>
        <p:spPr bwMode="auto">
          <a:xfrm>
            <a:off x="9680774" y="4210130"/>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MaritalStatus</a:t>
            </a:r>
          </a:p>
        </p:txBody>
      </p:sp>
      <p:cxnSp>
        <p:nvCxnSpPr>
          <p:cNvPr id="16419" name="AutoShape 34"/>
          <p:cNvCxnSpPr>
            <a:cxnSpLocks noChangeShapeType="1"/>
            <a:stCxn id="16420" idx="0"/>
            <a:endCxn id="16418" idx="4"/>
          </p:cNvCxnSpPr>
          <p:nvPr/>
        </p:nvCxnSpPr>
        <p:spPr bwMode="auto">
          <a:xfrm flipV="1">
            <a:off x="10056126" y="4585941"/>
            <a:ext cx="560965" cy="1538071"/>
          </a:xfrm>
          <a:prstGeom prst="straightConnector1">
            <a:avLst/>
          </a:prstGeom>
          <a:noFill/>
          <a:ln w="9525">
            <a:solidFill>
              <a:schemeClr val="tx1"/>
            </a:solidFill>
            <a:round/>
            <a:headEnd/>
            <a:tailEnd type="triangle" w="med" len="med"/>
          </a:ln>
        </p:spPr>
      </p:cxnSp>
      <p:sp>
        <p:nvSpPr>
          <p:cNvPr id="16420" name="Oval 35"/>
          <p:cNvSpPr>
            <a:spLocks noChangeArrowheads="1"/>
          </p:cNvSpPr>
          <p:nvPr/>
        </p:nvSpPr>
        <p:spPr bwMode="auto">
          <a:xfrm>
            <a:off x="9354920" y="6124012"/>
            <a:ext cx="1402412" cy="331813"/>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Married</a:t>
            </a:r>
          </a:p>
        </p:txBody>
      </p:sp>
      <p:sp>
        <p:nvSpPr>
          <p:cNvPr id="16421" name="Text Box 36"/>
          <p:cNvSpPr txBox="1">
            <a:spLocks noChangeArrowheads="1"/>
          </p:cNvSpPr>
          <p:nvPr/>
        </p:nvSpPr>
        <p:spPr bwMode="auto">
          <a:xfrm>
            <a:off x="10588218" y="4708766"/>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22" name="Text Box 37"/>
          <p:cNvSpPr txBox="1">
            <a:spLocks noChangeArrowheads="1"/>
          </p:cNvSpPr>
          <p:nvPr/>
        </p:nvSpPr>
        <p:spPr bwMode="auto">
          <a:xfrm>
            <a:off x="7995818" y="5707871"/>
            <a:ext cx="554583"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Age</a:t>
            </a:r>
          </a:p>
        </p:txBody>
      </p:sp>
      <p:sp>
        <p:nvSpPr>
          <p:cNvPr id="2" name="Footer Placeholder 1"/>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975609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a:t>RDF Schema - Properties</a:t>
            </a:r>
          </a:p>
        </p:txBody>
      </p:sp>
      <p:sp>
        <p:nvSpPr>
          <p:cNvPr id="17412" name="Rectangle 3"/>
          <p:cNvSpPr>
            <a:spLocks noGrp="1" noChangeArrowheads="1"/>
          </p:cNvSpPr>
          <p:nvPr>
            <p:ph type="body" idx="1"/>
          </p:nvPr>
        </p:nvSpPr>
        <p:spPr>
          <a:xfrm>
            <a:off x="233049" y="1550129"/>
            <a:ext cx="10790330" cy="2161365"/>
          </a:xfrm>
        </p:spPr>
        <p:txBody>
          <a:bodyPr/>
          <a:lstStyle/>
          <a:p>
            <a:pPr eaLnBrk="1" hangingPunct="1"/>
            <a:r>
              <a:rPr lang="en-US" sz="2800" dirty="0"/>
              <a:t>RDF properties: </a:t>
            </a:r>
            <a:r>
              <a:rPr lang="en-US" sz="2400" dirty="0"/>
              <a:t>connect resources </a:t>
            </a:r>
          </a:p>
          <a:p>
            <a:pPr lvl="1" eaLnBrk="1" hangingPunct="1"/>
            <a:r>
              <a:rPr lang="en-US" sz="2400" dirty="0"/>
              <a:t>The RDF instance must have the properties that are declared for the class</a:t>
            </a:r>
          </a:p>
          <a:p>
            <a:pPr lvl="1" eaLnBrk="1" hangingPunct="1"/>
            <a:r>
              <a:rPr lang="en-US" sz="2400" dirty="0" err="1"/>
              <a:t>rdfs:domain</a:t>
            </a:r>
            <a:r>
              <a:rPr lang="en-US" sz="2400" dirty="0"/>
              <a:t>: classes of which the instances may have a property</a:t>
            </a:r>
          </a:p>
          <a:p>
            <a:pPr lvl="1" eaLnBrk="1" hangingPunct="1"/>
            <a:r>
              <a:rPr lang="en-US" sz="2400" dirty="0" err="1"/>
              <a:t>rdfs:range</a:t>
            </a:r>
            <a:r>
              <a:rPr lang="en-US" sz="2400" dirty="0"/>
              <a:t>: classes of which the instances may be the value of a property</a:t>
            </a:r>
          </a:p>
          <a:p>
            <a:pPr eaLnBrk="1" hangingPunct="1"/>
            <a:endParaRPr lang="en-US" sz="2100" dirty="0"/>
          </a:p>
          <a:p>
            <a:pPr eaLnBrk="1" hangingPunct="1"/>
            <a:endParaRPr lang="en-US" sz="2100" dirty="0"/>
          </a:p>
          <a:p>
            <a:pPr lvl="1" eaLnBrk="1" hangingPunct="1"/>
            <a:endParaRPr lang="en-US" dirty="0"/>
          </a:p>
        </p:txBody>
      </p:sp>
      <p:sp>
        <p:nvSpPr>
          <p:cNvPr id="17413" name="Oval 4"/>
          <p:cNvSpPr>
            <a:spLocks noChangeArrowheads="1"/>
          </p:cNvSpPr>
          <p:nvPr/>
        </p:nvSpPr>
        <p:spPr bwMode="auto">
          <a:xfrm>
            <a:off x="3881385" y="6122180"/>
            <a:ext cx="1777765" cy="45830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sp>
        <p:nvSpPr>
          <p:cNvPr id="17414" name="AutoShape 5"/>
          <p:cNvSpPr>
            <a:spLocks noChangeArrowheads="1"/>
          </p:cNvSpPr>
          <p:nvPr/>
        </p:nvSpPr>
        <p:spPr bwMode="auto">
          <a:xfrm>
            <a:off x="3974193" y="7036955"/>
            <a:ext cx="1684957"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40</a:t>
            </a:r>
          </a:p>
        </p:txBody>
      </p:sp>
      <p:cxnSp>
        <p:nvCxnSpPr>
          <p:cNvPr id="17415" name="AutoShape 6"/>
          <p:cNvCxnSpPr>
            <a:cxnSpLocks noChangeShapeType="1"/>
            <a:stCxn id="17413" idx="4"/>
            <a:endCxn id="17414" idx="0"/>
          </p:cNvCxnSpPr>
          <p:nvPr/>
        </p:nvCxnSpPr>
        <p:spPr bwMode="auto">
          <a:xfrm>
            <a:off x="4770268" y="6580485"/>
            <a:ext cx="47434" cy="456471"/>
          </a:xfrm>
          <a:prstGeom prst="straightConnector1">
            <a:avLst/>
          </a:prstGeom>
          <a:noFill/>
          <a:ln w="12700">
            <a:solidFill>
              <a:schemeClr val="tx1"/>
            </a:solidFill>
            <a:round/>
            <a:headEnd/>
            <a:tailEnd type="triangle" w="med" len="med"/>
          </a:ln>
        </p:spPr>
      </p:cxnSp>
      <p:sp>
        <p:nvSpPr>
          <p:cNvPr id="17416" name="Text Box 7"/>
          <p:cNvSpPr txBox="1">
            <a:spLocks noChangeArrowheads="1"/>
          </p:cNvSpPr>
          <p:nvPr/>
        </p:nvSpPr>
        <p:spPr bwMode="auto">
          <a:xfrm>
            <a:off x="6407791" y="6453991"/>
            <a:ext cx="1392249"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maritalStatus</a:t>
            </a:r>
          </a:p>
        </p:txBody>
      </p:sp>
      <p:sp>
        <p:nvSpPr>
          <p:cNvPr id="17417" name="Oval 8"/>
          <p:cNvSpPr>
            <a:spLocks noChangeArrowheads="1"/>
          </p:cNvSpPr>
          <p:nvPr/>
        </p:nvSpPr>
        <p:spPr bwMode="auto">
          <a:xfrm>
            <a:off x="8232991" y="7036955"/>
            <a:ext cx="1402412" cy="331813"/>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Married</a:t>
            </a:r>
          </a:p>
        </p:txBody>
      </p:sp>
      <p:cxnSp>
        <p:nvCxnSpPr>
          <p:cNvPr id="17418" name="AutoShape 9"/>
          <p:cNvCxnSpPr>
            <a:cxnSpLocks noChangeShapeType="1"/>
            <a:stCxn id="17413" idx="4"/>
            <a:endCxn id="17417" idx="0"/>
          </p:cNvCxnSpPr>
          <p:nvPr/>
        </p:nvCxnSpPr>
        <p:spPr bwMode="auto">
          <a:xfrm>
            <a:off x="4770269" y="6580485"/>
            <a:ext cx="4163928" cy="456471"/>
          </a:xfrm>
          <a:prstGeom prst="straightConnector1">
            <a:avLst/>
          </a:prstGeom>
          <a:noFill/>
          <a:ln w="12700">
            <a:solidFill>
              <a:schemeClr val="tx1"/>
            </a:solidFill>
            <a:round/>
            <a:headEnd/>
            <a:tailEnd type="triangle" w="med" len="med"/>
          </a:ln>
        </p:spPr>
      </p:cxnSp>
      <p:sp>
        <p:nvSpPr>
          <p:cNvPr id="17419" name="Text Box 10"/>
          <p:cNvSpPr txBox="1">
            <a:spLocks noChangeArrowheads="1"/>
          </p:cNvSpPr>
          <p:nvPr/>
        </p:nvSpPr>
        <p:spPr bwMode="auto">
          <a:xfrm>
            <a:off x="3192552" y="6453991"/>
            <a:ext cx="719822"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name</a:t>
            </a:r>
          </a:p>
        </p:txBody>
      </p:sp>
      <p:sp>
        <p:nvSpPr>
          <p:cNvPr id="17420" name="AutoShape 11"/>
          <p:cNvSpPr>
            <a:spLocks noChangeArrowheads="1"/>
          </p:cNvSpPr>
          <p:nvPr/>
        </p:nvSpPr>
        <p:spPr bwMode="auto">
          <a:xfrm>
            <a:off x="2291297" y="7036955"/>
            <a:ext cx="1402412"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cxnSp>
        <p:nvCxnSpPr>
          <p:cNvPr id="17421" name="AutoShape 12"/>
          <p:cNvCxnSpPr>
            <a:cxnSpLocks noChangeShapeType="1"/>
            <a:stCxn id="17413" idx="4"/>
            <a:endCxn id="17420" idx="0"/>
          </p:cNvCxnSpPr>
          <p:nvPr/>
        </p:nvCxnSpPr>
        <p:spPr bwMode="auto">
          <a:xfrm flipH="1">
            <a:off x="2992503" y="6580485"/>
            <a:ext cx="1777765" cy="456471"/>
          </a:xfrm>
          <a:prstGeom prst="straightConnector1">
            <a:avLst/>
          </a:prstGeom>
          <a:noFill/>
          <a:ln w="12700">
            <a:solidFill>
              <a:schemeClr val="tx1"/>
            </a:solidFill>
            <a:round/>
            <a:headEnd/>
            <a:tailEnd type="triangle" w="med" len="med"/>
          </a:ln>
        </p:spPr>
      </p:cxnSp>
      <p:cxnSp>
        <p:nvCxnSpPr>
          <p:cNvPr id="17422" name="AutoShape 13"/>
          <p:cNvCxnSpPr>
            <a:cxnSpLocks noChangeShapeType="1"/>
            <a:stCxn id="17413" idx="0"/>
            <a:endCxn id="17435" idx="4"/>
          </p:cNvCxnSpPr>
          <p:nvPr/>
        </p:nvCxnSpPr>
        <p:spPr bwMode="auto">
          <a:xfrm flipV="1">
            <a:off x="4770268" y="5498884"/>
            <a:ext cx="10310" cy="623294"/>
          </a:xfrm>
          <a:prstGeom prst="straightConnector1">
            <a:avLst/>
          </a:prstGeom>
          <a:noFill/>
          <a:ln w="9525">
            <a:solidFill>
              <a:schemeClr val="tx1"/>
            </a:solidFill>
            <a:round/>
            <a:headEnd/>
            <a:tailEnd type="triangle" w="med" len="med"/>
          </a:ln>
        </p:spPr>
      </p:cxnSp>
      <p:cxnSp>
        <p:nvCxnSpPr>
          <p:cNvPr id="17423" name="AutoShape 14"/>
          <p:cNvCxnSpPr>
            <a:cxnSpLocks noChangeShapeType="1"/>
            <a:stCxn id="17435" idx="0"/>
            <a:endCxn id="17428" idx="4"/>
          </p:cNvCxnSpPr>
          <p:nvPr/>
        </p:nvCxnSpPr>
        <p:spPr bwMode="auto">
          <a:xfrm flipV="1">
            <a:off x="4780578" y="4668434"/>
            <a:ext cx="0" cy="454639"/>
          </a:xfrm>
          <a:prstGeom prst="straightConnector1">
            <a:avLst/>
          </a:prstGeom>
          <a:noFill/>
          <a:ln w="38100">
            <a:solidFill>
              <a:schemeClr val="tx1"/>
            </a:solidFill>
            <a:round/>
            <a:headEnd/>
            <a:tailEnd type="triangle" w="med" len="med"/>
          </a:ln>
        </p:spPr>
      </p:cxnSp>
      <p:sp>
        <p:nvSpPr>
          <p:cNvPr id="17424" name="Text Box 15"/>
          <p:cNvSpPr txBox="1">
            <a:spLocks noChangeArrowheads="1"/>
          </p:cNvSpPr>
          <p:nvPr/>
        </p:nvSpPr>
        <p:spPr bwMode="auto">
          <a:xfrm>
            <a:off x="4815640" y="4708766"/>
            <a:ext cx="1622500"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rdfs:subClassOf</a:t>
            </a:r>
          </a:p>
        </p:txBody>
      </p:sp>
      <p:sp>
        <p:nvSpPr>
          <p:cNvPr id="17425" name="Rectangle 16"/>
          <p:cNvSpPr>
            <a:spLocks noChangeArrowheads="1"/>
          </p:cNvSpPr>
          <p:nvPr/>
        </p:nvSpPr>
        <p:spPr bwMode="auto">
          <a:xfrm>
            <a:off x="794015" y="5788534"/>
            <a:ext cx="10198429" cy="1747057"/>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7426" name="Rectangle 17"/>
          <p:cNvSpPr>
            <a:spLocks noChangeArrowheads="1"/>
          </p:cNvSpPr>
          <p:nvPr/>
        </p:nvSpPr>
        <p:spPr bwMode="auto">
          <a:xfrm>
            <a:off x="794015" y="4125804"/>
            <a:ext cx="10198429" cy="1662730"/>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7427" name="Text Box 18"/>
          <p:cNvSpPr txBox="1">
            <a:spLocks noChangeArrowheads="1"/>
          </p:cNvSpPr>
          <p:nvPr/>
        </p:nvSpPr>
        <p:spPr bwMode="auto">
          <a:xfrm>
            <a:off x="4881636" y="562354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7428" name="Oval 19"/>
          <p:cNvSpPr>
            <a:spLocks noChangeArrowheads="1"/>
          </p:cNvSpPr>
          <p:nvPr/>
        </p:nvSpPr>
        <p:spPr bwMode="auto">
          <a:xfrm>
            <a:off x="3751456" y="4375119"/>
            <a:ext cx="2058247"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Animal</a:t>
            </a:r>
          </a:p>
        </p:txBody>
      </p:sp>
      <p:sp>
        <p:nvSpPr>
          <p:cNvPr id="17429" name="Oval 20"/>
          <p:cNvSpPr>
            <a:spLocks noChangeArrowheads="1"/>
          </p:cNvSpPr>
          <p:nvPr/>
        </p:nvSpPr>
        <p:spPr bwMode="auto">
          <a:xfrm>
            <a:off x="8558845" y="5123073"/>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MaritalStatus</a:t>
            </a:r>
          </a:p>
        </p:txBody>
      </p:sp>
      <p:cxnSp>
        <p:nvCxnSpPr>
          <p:cNvPr id="17430" name="AutoShape 21"/>
          <p:cNvCxnSpPr>
            <a:cxnSpLocks noChangeShapeType="1"/>
            <a:endCxn id="17429" idx="4"/>
          </p:cNvCxnSpPr>
          <p:nvPr/>
        </p:nvCxnSpPr>
        <p:spPr bwMode="auto">
          <a:xfrm flipV="1">
            <a:off x="8934197" y="5498884"/>
            <a:ext cx="560965" cy="1538071"/>
          </a:xfrm>
          <a:prstGeom prst="straightConnector1">
            <a:avLst/>
          </a:prstGeom>
          <a:noFill/>
          <a:ln w="9525">
            <a:solidFill>
              <a:schemeClr val="tx1"/>
            </a:solidFill>
            <a:round/>
            <a:headEnd/>
            <a:tailEnd type="triangle" w="med" len="med"/>
          </a:ln>
        </p:spPr>
      </p:cxnSp>
      <p:sp>
        <p:nvSpPr>
          <p:cNvPr id="17431" name="Text Box 22"/>
          <p:cNvSpPr txBox="1">
            <a:spLocks noChangeArrowheads="1"/>
          </p:cNvSpPr>
          <p:nvPr/>
        </p:nvSpPr>
        <p:spPr bwMode="auto">
          <a:xfrm>
            <a:off x="9466288" y="5621709"/>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7432" name="Text Box 23"/>
          <p:cNvSpPr txBox="1">
            <a:spLocks noChangeArrowheads="1"/>
          </p:cNvSpPr>
          <p:nvPr/>
        </p:nvSpPr>
        <p:spPr bwMode="auto">
          <a:xfrm>
            <a:off x="4442351" y="6620814"/>
            <a:ext cx="554583"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Age</a:t>
            </a:r>
          </a:p>
        </p:txBody>
      </p:sp>
      <p:sp>
        <p:nvSpPr>
          <p:cNvPr id="17433" name="Oval 24"/>
          <p:cNvSpPr>
            <a:spLocks noChangeArrowheads="1"/>
          </p:cNvSpPr>
          <p:nvPr/>
        </p:nvSpPr>
        <p:spPr bwMode="auto">
          <a:xfrm>
            <a:off x="6875950" y="4375119"/>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maritalStatus</a:t>
            </a:r>
          </a:p>
        </p:txBody>
      </p:sp>
      <p:cxnSp>
        <p:nvCxnSpPr>
          <p:cNvPr id="17434" name="AutoShape 25"/>
          <p:cNvCxnSpPr>
            <a:cxnSpLocks noChangeShapeType="1"/>
            <a:stCxn id="17433" idx="4"/>
            <a:endCxn id="17435" idx="6"/>
          </p:cNvCxnSpPr>
          <p:nvPr/>
        </p:nvCxnSpPr>
        <p:spPr bwMode="auto">
          <a:xfrm rot="5400000">
            <a:off x="6483068" y="3982697"/>
            <a:ext cx="560965" cy="2097432"/>
          </a:xfrm>
          <a:prstGeom prst="curvedConnector2">
            <a:avLst/>
          </a:prstGeom>
          <a:noFill/>
          <a:ln w="9525">
            <a:solidFill>
              <a:schemeClr val="tx1"/>
            </a:solidFill>
            <a:round/>
            <a:headEnd/>
            <a:tailEnd type="triangle" w="med" len="med"/>
          </a:ln>
        </p:spPr>
      </p:cxnSp>
      <p:sp>
        <p:nvSpPr>
          <p:cNvPr id="17435" name="Oval 26"/>
          <p:cNvSpPr>
            <a:spLocks noChangeArrowheads="1"/>
          </p:cNvSpPr>
          <p:nvPr/>
        </p:nvSpPr>
        <p:spPr bwMode="auto">
          <a:xfrm>
            <a:off x="3844262" y="5123073"/>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Person</a:t>
            </a:r>
          </a:p>
        </p:txBody>
      </p:sp>
      <p:cxnSp>
        <p:nvCxnSpPr>
          <p:cNvPr id="17436" name="AutoShape 27"/>
          <p:cNvCxnSpPr>
            <a:cxnSpLocks noChangeShapeType="1"/>
            <a:stCxn id="17433" idx="4"/>
            <a:endCxn id="17429" idx="2"/>
          </p:cNvCxnSpPr>
          <p:nvPr/>
        </p:nvCxnSpPr>
        <p:spPr bwMode="auto">
          <a:xfrm rot="16200000" flipH="1">
            <a:off x="7905073" y="4658126"/>
            <a:ext cx="560965" cy="746579"/>
          </a:xfrm>
          <a:prstGeom prst="curvedConnector2">
            <a:avLst/>
          </a:prstGeom>
          <a:noFill/>
          <a:ln w="9525">
            <a:solidFill>
              <a:schemeClr val="tx1"/>
            </a:solidFill>
            <a:round/>
            <a:headEnd/>
            <a:tailEnd type="triangle" w="med" len="med"/>
          </a:ln>
        </p:spPr>
      </p:cxnSp>
      <p:sp>
        <p:nvSpPr>
          <p:cNvPr id="17437" name="Text Box 28"/>
          <p:cNvSpPr txBox="1">
            <a:spLocks noChangeArrowheads="1"/>
          </p:cNvSpPr>
          <p:nvPr/>
        </p:nvSpPr>
        <p:spPr bwMode="auto">
          <a:xfrm>
            <a:off x="6127309" y="5207401"/>
            <a:ext cx="1271396" cy="370686"/>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rdfs:domain</a:t>
            </a:r>
          </a:p>
        </p:txBody>
      </p:sp>
      <p:sp>
        <p:nvSpPr>
          <p:cNvPr id="17438" name="Text Box 29"/>
          <p:cNvSpPr txBox="1">
            <a:spLocks noChangeArrowheads="1"/>
          </p:cNvSpPr>
          <p:nvPr/>
        </p:nvSpPr>
        <p:spPr bwMode="auto">
          <a:xfrm>
            <a:off x="8090686" y="4706933"/>
            <a:ext cx="1099851" cy="370686"/>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rdfs:range</a:t>
            </a:r>
          </a:p>
        </p:txBody>
      </p:sp>
      <p:sp>
        <p:nvSpPr>
          <p:cNvPr id="17439" name="Oval 30"/>
          <p:cNvSpPr>
            <a:spLocks noChangeArrowheads="1"/>
          </p:cNvSpPr>
          <p:nvPr/>
        </p:nvSpPr>
        <p:spPr bwMode="auto">
          <a:xfrm>
            <a:off x="1449849" y="4292628"/>
            <a:ext cx="1870571" cy="375809"/>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name</a:t>
            </a:r>
          </a:p>
        </p:txBody>
      </p:sp>
      <p:sp>
        <p:nvSpPr>
          <p:cNvPr id="17440" name="Oval 31"/>
          <p:cNvSpPr>
            <a:spLocks noChangeArrowheads="1"/>
          </p:cNvSpPr>
          <p:nvPr/>
        </p:nvSpPr>
        <p:spPr bwMode="auto">
          <a:xfrm>
            <a:off x="981690" y="5123073"/>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String</a:t>
            </a:r>
          </a:p>
        </p:txBody>
      </p:sp>
      <p:cxnSp>
        <p:nvCxnSpPr>
          <p:cNvPr id="17441" name="AutoShape 32"/>
          <p:cNvCxnSpPr>
            <a:cxnSpLocks noChangeShapeType="1"/>
            <a:stCxn id="17439" idx="4"/>
            <a:endCxn id="17440" idx="0"/>
          </p:cNvCxnSpPr>
          <p:nvPr/>
        </p:nvCxnSpPr>
        <p:spPr bwMode="auto">
          <a:xfrm rot="5400000">
            <a:off x="1924766" y="4661675"/>
            <a:ext cx="454639" cy="468159"/>
          </a:xfrm>
          <a:prstGeom prst="curvedConnector3">
            <a:avLst>
              <a:gd name="adj1" fmla="val 50000"/>
            </a:avLst>
          </a:prstGeom>
          <a:noFill/>
          <a:ln w="9525">
            <a:solidFill>
              <a:schemeClr val="tx1"/>
            </a:solidFill>
            <a:round/>
            <a:headEnd/>
            <a:tailEnd type="triangle" w="med" len="med"/>
          </a:ln>
        </p:spPr>
      </p:cxnSp>
      <p:cxnSp>
        <p:nvCxnSpPr>
          <p:cNvPr id="17442" name="AutoShape 33"/>
          <p:cNvCxnSpPr>
            <a:cxnSpLocks noChangeShapeType="1"/>
            <a:stCxn id="17439" idx="4"/>
            <a:endCxn id="17435" idx="2"/>
          </p:cNvCxnSpPr>
          <p:nvPr/>
        </p:nvCxnSpPr>
        <p:spPr bwMode="auto">
          <a:xfrm rot="16200000" flipH="1">
            <a:off x="2793484" y="4261119"/>
            <a:ext cx="643461" cy="1458096"/>
          </a:xfrm>
          <a:prstGeom prst="curvedConnector2">
            <a:avLst/>
          </a:prstGeom>
          <a:noFill/>
          <a:ln w="9525">
            <a:solidFill>
              <a:schemeClr val="tx1"/>
            </a:solidFill>
            <a:round/>
            <a:headEnd/>
            <a:tailEnd type="triangle" w="med" len="med"/>
          </a:ln>
        </p:spPr>
      </p:cxnSp>
      <p:sp>
        <p:nvSpPr>
          <p:cNvPr id="17443" name="Text Box 34"/>
          <p:cNvSpPr txBox="1">
            <a:spLocks noChangeArrowheads="1"/>
          </p:cNvSpPr>
          <p:nvPr/>
        </p:nvSpPr>
        <p:spPr bwMode="auto">
          <a:xfrm>
            <a:off x="2852261" y="4791262"/>
            <a:ext cx="1271396" cy="370686"/>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rdfs:domain</a:t>
            </a:r>
          </a:p>
        </p:txBody>
      </p:sp>
      <p:sp>
        <p:nvSpPr>
          <p:cNvPr id="17444" name="Text Box 35"/>
          <p:cNvSpPr txBox="1">
            <a:spLocks noChangeArrowheads="1"/>
          </p:cNvSpPr>
          <p:nvPr/>
        </p:nvSpPr>
        <p:spPr bwMode="auto">
          <a:xfrm>
            <a:off x="794014" y="4624438"/>
            <a:ext cx="1099851"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rdfs:range</a:t>
            </a:r>
          </a:p>
        </p:txBody>
      </p:sp>
      <p:sp>
        <p:nvSpPr>
          <p:cNvPr id="17445" name="Oval 36"/>
          <p:cNvSpPr>
            <a:spLocks noChangeArrowheads="1"/>
          </p:cNvSpPr>
          <p:nvPr/>
        </p:nvSpPr>
        <p:spPr bwMode="auto">
          <a:xfrm>
            <a:off x="4349545" y="3709662"/>
            <a:ext cx="2058247"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rdf:Property</a:t>
            </a:r>
          </a:p>
        </p:txBody>
      </p:sp>
      <p:cxnSp>
        <p:nvCxnSpPr>
          <p:cNvPr id="17446" name="AutoShape 37"/>
          <p:cNvCxnSpPr>
            <a:cxnSpLocks noChangeShapeType="1"/>
            <a:stCxn id="17439" idx="0"/>
            <a:endCxn id="17445" idx="4"/>
          </p:cNvCxnSpPr>
          <p:nvPr/>
        </p:nvCxnSpPr>
        <p:spPr bwMode="auto">
          <a:xfrm flipV="1">
            <a:off x="2386167" y="4002978"/>
            <a:ext cx="2992501" cy="289649"/>
          </a:xfrm>
          <a:prstGeom prst="straightConnector1">
            <a:avLst/>
          </a:prstGeom>
          <a:noFill/>
          <a:ln w="9525">
            <a:solidFill>
              <a:schemeClr val="tx1"/>
            </a:solidFill>
            <a:round/>
            <a:headEnd/>
            <a:tailEnd type="triangle" w="med" len="med"/>
          </a:ln>
        </p:spPr>
      </p:cxnSp>
      <p:cxnSp>
        <p:nvCxnSpPr>
          <p:cNvPr id="17447" name="AutoShape 38"/>
          <p:cNvCxnSpPr>
            <a:cxnSpLocks noChangeShapeType="1"/>
            <a:stCxn id="17433" idx="0"/>
            <a:endCxn id="17445" idx="4"/>
          </p:cNvCxnSpPr>
          <p:nvPr/>
        </p:nvCxnSpPr>
        <p:spPr bwMode="auto">
          <a:xfrm flipH="1" flipV="1">
            <a:off x="5378668" y="4002977"/>
            <a:ext cx="2433598" cy="372143"/>
          </a:xfrm>
          <a:prstGeom prst="straightConnector1">
            <a:avLst/>
          </a:prstGeom>
          <a:noFill/>
          <a:ln w="9525">
            <a:solidFill>
              <a:schemeClr val="tx1"/>
            </a:solidFill>
            <a:round/>
            <a:headEnd/>
            <a:tailEnd type="triangle" w="med" len="med"/>
          </a:ln>
        </p:spPr>
      </p:cxnSp>
      <p:sp>
        <p:nvSpPr>
          <p:cNvPr id="17448" name="Rectangle 39"/>
          <p:cNvSpPr>
            <a:spLocks noChangeArrowheads="1"/>
          </p:cNvSpPr>
          <p:nvPr/>
        </p:nvSpPr>
        <p:spPr bwMode="auto">
          <a:xfrm>
            <a:off x="794015" y="3544673"/>
            <a:ext cx="10198429" cy="582964"/>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7449" name="Text Box 40"/>
          <p:cNvSpPr txBox="1">
            <a:spLocks noChangeArrowheads="1"/>
          </p:cNvSpPr>
          <p:nvPr/>
        </p:nvSpPr>
        <p:spPr bwMode="auto">
          <a:xfrm>
            <a:off x="6875949" y="387648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7450" name="Text Box 41"/>
          <p:cNvSpPr txBox="1">
            <a:spLocks noChangeArrowheads="1"/>
          </p:cNvSpPr>
          <p:nvPr/>
        </p:nvSpPr>
        <p:spPr bwMode="auto">
          <a:xfrm>
            <a:off x="1823137" y="387648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2" name="Footer Placeholder 1"/>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4167856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fr-CH"/>
              <a:t>RDF Schema - Syntax</a:t>
            </a:r>
            <a:endParaRPr lang="en-GB"/>
          </a:p>
        </p:txBody>
      </p:sp>
      <p:grpSp>
        <p:nvGrpSpPr>
          <p:cNvPr id="2" name="Group 3"/>
          <p:cNvGrpSpPr>
            <a:grpSpLocks/>
          </p:cNvGrpSpPr>
          <p:nvPr/>
        </p:nvGrpSpPr>
        <p:grpSpPr bwMode="auto">
          <a:xfrm>
            <a:off x="292859" y="1760949"/>
            <a:ext cx="11293548" cy="5455661"/>
            <a:chOff x="-2" y="-2"/>
            <a:chExt cx="5476" cy="734"/>
          </a:xfrm>
        </p:grpSpPr>
        <p:grpSp>
          <p:nvGrpSpPr>
            <p:cNvPr id="3" name="Group 4"/>
            <p:cNvGrpSpPr>
              <a:grpSpLocks/>
            </p:cNvGrpSpPr>
            <p:nvPr/>
          </p:nvGrpSpPr>
          <p:grpSpPr bwMode="auto">
            <a:xfrm>
              <a:off x="0" y="0"/>
              <a:ext cx="5472" cy="730"/>
              <a:chOff x="0" y="0"/>
              <a:chExt cx="5472" cy="730"/>
            </a:xfrm>
          </p:grpSpPr>
          <p:sp>
            <p:nvSpPr>
              <p:cNvPr id="18440" name="Rectangle 5"/>
              <p:cNvSpPr>
                <a:spLocks noChangeArrowheads="1"/>
              </p:cNvSpPr>
              <p:nvPr/>
            </p:nvSpPr>
            <p:spPr bwMode="auto">
              <a:xfrm>
                <a:off x="0" y="0"/>
                <a:ext cx="5472" cy="730"/>
              </a:xfrm>
              <a:prstGeom prst="rect">
                <a:avLst/>
              </a:prstGeom>
              <a:noFill/>
              <a:ln w="9525">
                <a:noFill/>
                <a:miter lim="800000"/>
                <a:headEnd/>
                <a:tailEnd/>
              </a:ln>
            </p:spPr>
            <p:txBody>
              <a:bodyPr anchor="ctr"/>
              <a:lstStyle/>
              <a:p>
                <a:pPr algn="l" eaLnBrk="0" hangingPunct="0"/>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xml:lang</a:t>
                </a:r>
                <a:r>
                  <a:rPr lang="en-US" sz="1700" dirty="0">
                    <a:solidFill>
                      <a:schemeClr val="tx1"/>
                    </a:solidFill>
                    <a:latin typeface="Calibri" charset="0"/>
                    <a:ea typeface="Calibri" charset="0"/>
                    <a:cs typeface="Calibri" charset="0"/>
                  </a:rPr>
                  <a:t>="en"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xmlns:rdf</a:t>
                </a:r>
                <a:r>
                  <a:rPr lang="en-US" sz="1700" dirty="0">
                    <a:solidFill>
                      <a:schemeClr val="tx1"/>
                    </a:solidFill>
                    <a:latin typeface="Calibri" charset="0"/>
                    <a:ea typeface="Calibri" charset="0"/>
                    <a:cs typeface="Calibri" charset="0"/>
                  </a:rPr>
                  <a:t>="http://www.w3.org/1999/02/22-rdf-syntax-ns#" </a:t>
                </a:r>
              </a:p>
              <a:p>
                <a:pPr algn="l" eaLnBrk="0" hangingPunct="0"/>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xmlns:rdfs</a:t>
                </a:r>
                <a:r>
                  <a:rPr lang="en-US" sz="1700" dirty="0">
                    <a:solidFill>
                      <a:schemeClr val="tx1"/>
                    </a:solidFill>
                    <a:latin typeface="Calibri" charset="0"/>
                    <a:ea typeface="Calibri" charset="0"/>
                    <a:cs typeface="Calibri" charset="0"/>
                  </a:rPr>
                  <a:t>="http://www.w3.org/2000/01/</a:t>
                </a:r>
                <a:r>
                  <a:rPr lang="en-US" sz="1700" dirty="0" err="1">
                    <a:solidFill>
                      <a:schemeClr val="tx1"/>
                    </a:solidFill>
                    <a:latin typeface="Calibri" charset="0"/>
                    <a:ea typeface="Calibri" charset="0"/>
                    <a:cs typeface="Calibri" charset="0"/>
                  </a:rPr>
                  <a:t>rdf</a:t>
                </a:r>
                <a:r>
                  <a:rPr lang="en-US" sz="1700" dirty="0">
                    <a:solidFill>
                      <a:schemeClr val="tx1"/>
                    </a:solidFill>
                    <a:latin typeface="Calibri" charset="0"/>
                    <a:ea typeface="Calibri" charset="0"/>
                    <a:cs typeface="Calibri" charset="0"/>
                  </a:rPr>
                  <a:t>-schema#"&gt;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rdfs:Class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rdfs:subClassOf</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="http://www.w3.org/</a:t>
                </a:r>
                <a:r>
                  <a:rPr lang="en-US" sz="1700" dirty="0" err="1">
                    <a:solidFill>
                      <a:schemeClr val="tx1"/>
                    </a:solidFill>
                    <a:latin typeface="Calibri" charset="0"/>
                    <a:ea typeface="Calibri" charset="0"/>
                    <a:cs typeface="Calibri" charset="0"/>
                  </a:rPr>
                  <a:t>classes#Animal</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rdfs:Class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 ID="</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rdfs:range</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rdfs:domain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 ID="name"&gt;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rdfs:range</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="http://www.w3.org/</a:t>
                </a:r>
                <a:r>
                  <a:rPr lang="en-US" sz="1700" dirty="0" err="1">
                    <a:solidFill>
                      <a:schemeClr val="tx1"/>
                    </a:solidFill>
                    <a:latin typeface="Calibri" charset="0"/>
                    <a:ea typeface="Calibri" charset="0"/>
                    <a:cs typeface="Calibri" charset="0"/>
                  </a:rPr>
                  <a:t>classes#String</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rdfs:domain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 ID="age"&gt;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rdfs:range</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="http://www.w3.org/</a:t>
                </a:r>
                <a:r>
                  <a:rPr lang="en-US" sz="1700" dirty="0" err="1">
                    <a:solidFill>
                      <a:schemeClr val="tx1"/>
                    </a:solidFill>
                    <a:latin typeface="Calibri" charset="0"/>
                    <a:ea typeface="Calibri" charset="0"/>
                    <a:cs typeface="Calibri" charset="0"/>
                  </a:rPr>
                  <a:t>classes#Integer</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rdfs:domain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rdfs:Class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="Married"/&gt;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="Divorced"/&gt;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="Single"/&gt;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="Widowed"/&gt;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900" dirty="0">
                    <a:solidFill>
                      <a:schemeClr val="tx1"/>
                    </a:solidFill>
                    <a:latin typeface="Calibri" charset="0"/>
                    <a:ea typeface="Calibri" charset="0"/>
                    <a:cs typeface="Calibri" charset="0"/>
                  </a:rPr>
                  <a:t> </a:t>
                </a:r>
                <a:endParaRPr lang="en-US" sz="2100" dirty="0">
                  <a:solidFill>
                    <a:schemeClr val="tx1"/>
                  </a:solidFill>
                  <a:latin typeface="Calibri" charset="0"/>
                  <a:ea typeface="Calibri" charset="0"/>
                  <a:cs typeface="Calibri" charset="0"/>
                </a:endParaRPr>
              </a:p>
            </p:txBody>
          </p:sp>
          <p:sp>
            <p:nvSpPr>
              <p:cNvPr id="18441" name="Rectangle 6"/>
              <p:cNvSpPr>
                <a:spLocks noChangeArrowheads="1"/>
              </p:cNvSpPr>
              <p:nvPr/>
            </p:nvSpPr>
            <p:spPr bwMode="auto">
              <a:xfrm>
                <a:off x="0" y="0"/>
                <a:ext cx="5472" cy="730"/>
              </a:xfrm>
              <a:prstGeom prst="rect">
                <a:avLst/>
              </a:prstGeom>
              <a:noFill/>
              <a:ln w="7">
                <a:noFill/>
                <a:miter lim="800000"/>
                <a:headEnd/>
                <a:tailEnd/>
              </a:ln>
            </p:spPr>
            <p:txBody>
              <a:bodyPr anchor="ctr"/>
              <a:lstStyle/>
              <a:p>
                <a:endParaRPr lang="fr-FR"/>
              </a:p>
            </p:txBody>
          </p:sp>
        </p:grpSp>
        <p:sp>
          <p:nvSpPr>
            <p:cNvPr id="18439" name="Rectangle 7"/>
            <p:cNvSpPr>
              <a:spLocks noChangeArrowheads="1"/>
            </p:cNvSpPr>
            <p:nvPr/>
          </p:nvSpPr>
          <p:spPr bwMode="auto">
            <a:xfrm>
              <a:off x="-2" y="-2"/>
              <a:ext cx="5476" cy="734"/>
            </a:xfrm>
            <a:prstGeom prst="rect">
              <a:avLst/>
            </a:prstGeom>
            <a:noFill/>
            <a:ln w="6350">
              <a:noFill/>
              <a:miter lim="800000"/>
              <a:headEnd/>
              <a:tailEnd/>
            </a:ln>
          </p:spPr>
          <p:txBody>
            <a:bodyPr anchor="ctr"/>
            <a:lstStyle/>
            <a:p>
              <a:endParaRPr lang="fr-FR"/>
            </a:p>
          </p:txBody>
        </p:sp>
      </p:gr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a:p>
        </p:txBody>
      </p:sp>
    </p:spTree>
    <p:extLst>
      <p:ext uri="{BB962C8B-B14F-4D97-AF65-F5344CB8AC3E}">
        <p14:creationId xmlns:p14="http://schemas.microsoft.com/office/powerpoint/2010/main" val="11432685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800" dirty="0" err="1">
                <a:latin typeface="Calibri" charset="0"/>
                <a:ea typeface="Calibri" charset="0"/>
                <a:cs typeface="Calibri" charset="0"/>
              </a:rPr>
              <a:t>Which</a:t>
            </a:r>
            <a:r>
              <a:rPr lang="fr-CH" sz="4800" dirty="0">
                <a:latin typeface="Calibri" charset="0"/>
                <a:ea typeface="Calibri" charset="0"/>
                <a:cs typeface="Calibri" charset="0"/>
              </a:rPr>
              <a:t> </a:t>
            </a:r>
            <a:r>
              <a:rPr lang="fr-CH" sz="4800" dirty="0" err="1">
                <a:latin typeface="Calibri" charset="0"/>
                <a:ea typeface="Calibri" charset="0"/>
                <a:cs typeface="Calibri" charset="0"/>
              </a:rPr>
              <a:t>is</a:t>
            </a:r>
            <a:r>
              <a:rPr lang="fr-CH" sz="4800" dirty="0">
                <a:latin typeface="Calibri" charset="0"/>
                <a:ea typeface="Calibri" charset="0"/>
                <a:cs typeface="Calibri" charset="0"/>
              </a:rPr>
              <a:t> </a:t>
            </a:r>
            <a:r>
              <a:rPr lang="fr-CH" sz="4800" dirty="0" err="1">
                <a:latin typeface="Calibri" charset="0"/>
                <a:ea typeface="Calibri" charset="0"/>
                <a:cs typeface="Calibri" charset="0"/>
              </a:rPr>
              <a:t>true</a:t>
            </a:r>
            <a:r>
              <a:rPr lang="fr-CH" sz="4800" dirty="0">
                <a:latin typeface="Calibri" charset="0"/>
                <a:ea typeface="Calibri" charset="0"/>
                <a:cs typeface="Calibri" charset="0"/>
              </a:rPr>
              <a:t>?</a:t>
            </a:r>
          </a:p>
        </p:txBody>
      </p:sp>
      <p:sp>
        <p:nvSpPr>
          <p:cNvPr id="13314" name="TPAnswers"/>
          <p:cNvSpPr>
            <a:spLocks noGrp="1"/>
          </p:cNvSpPr>
          <p:nvPr>
            <p:ph idx="1"/>
            <p:custDataLst>
              <p:tags r:id="rId2"/>
            </p:custDataLst>
          </p:nvPr>
        </p:nvSpPr>
        <p:spPr/>
        <p:txBody>
          <a:bodyPr>
            <a:normAutofit/>
          </a:bodyPr>
          <a:lstStyle/>
          <a:p>
            <a:pPr marL="810486" indent="-742950">
              <a:buFont typeface="+mj-lt"/>
              <a:buAutoNum type="alphaUcPeriod"/>
            </a:pPr>
            <a:r>
              <a:rPr lang="fr-CH" sz="3200" dirty="0" err="1">
                <a:latin typeface="Calibri" charset="0"/>
                <a:ea typeface="Calibri" charset="0"/>
                <a:cs typeface="Calibri" charset="0"/>
              </a:rPr>
              <a:t>Reification</a:t>
            </a:r>
            <a:r>
              <a:rPr lang="fr-CH" sz="3200" dirty="0">
                <a:latin typeface="Calibri" charset="0"/>
                <a:ea typeface="Calibri" charset="0"/>
                <a:cs typeface="Calibri" charset="0"/>
              </a:rPr>
              <a:t> </a:t>
            </a:r>
            <a:r>
              <a:rPr lang="fr-CH" sz="3200" dirty="0" err="1">
                <a:latin typeface="Calibri" charset="0"/>
                <a:ea typeface="Calibri" charset="0"/>
                <a:cs typeface="Calibri" charset="0"/>
              </a:rPr>
              <a:t>is</a:t>
            </a:r>
            <a:r>
              <a:rPr lang="fr-CH" sz="3200" dirty="0">
                <a:latin typeface="Calibri" charset="0"/>
                <a:ea typeface="Calibri" charset="0"/>
                <a:cs typeface="Calibri" charset="0"/>
              </a:rPr>
              <a:t> </a:t>
            </a:r>
            <a:r>
              <a:rPr lang="fr-CH" sz="3200" dirty="0" err="1">
                <a:latin typeface="Calibri" charset="0"/>
                <a:ea typeface="Calibri" charset="0"/>
                <a:cs typeface="Calibri" charset="0"/>
              </a:rPr>
              <a:t>used</a:t>
            </a:r>
            <a:r>
              <a:rPr lang="fr-CH" sz="3200" dirty="0">
                <a:latin typeface="Calibri" charset="0"/>
                <a:ea typeface="Calibri" charset="0"/>
                <a:cs typeface="Calibri" charset="0"/>
              </a:rPr>
              <a:t> to </a:t>
            </a:r>
            <a:r>
              <a:rPr lang="fr-CH" sz="3200" dirty="0" err="1">
                <a:latin typeface="Calibri" charset="0"/>
                <a:ea typeface="Calibri" charset="0"/>
                <a:cs typeface="Calibri" charset="0"/>
              </a:rPr>
              <a:t>produce</a:t>
            </a:r>
            <a:r>
              <a:rPr lang="fr-CH" sz="3200" dirty="0">
                <a:latin typeface="Calibri" charset="0"/>
                <a:ea typeface="Calibri" charset="0"/>
                <a:cs typeface="Calibri" charset="0"/>
              </a:rPr>
              <a:t> a more compact </a:t>
            </a:r>
            <a:r>
              <a:rPr lang="fr-CH" sz="3200" dirty="0" err="1">
                <a:latin typeface="Calibri" charset="0"/>
                <a:ea typeface="Calibri" charset="0"/>
                <a:cs typeface="Calibri" charset="0"/>
              </a:rPr>
              <a:t>representation</a:t>
            </a:r>
            <a:r>
              <a:rPr lang="fr-CH" sz="3200" dirty="0">
                <a:latin typeface="Calibri" charset="0"/>
                <a:ea typeface="Calibri" charset="0"/>
                <a:cs typeface="Calibri" charset="0"/>
              </a:rPr>
              <a:t> of </a:t>
            </a:r>
            <a:r>
              <a:rPr lang="fr-CH" sz="3200" dirty="0" err="1">
                <a:latin typeface="Calibri" charset="0"/>
                <a:ea typeface="Calibri" charset="0"/>
                <a:cs typeface="Calibri" charset="0"/>
              </a:rPr>
              <a:t>complex</a:t>
            </a:r>
            <a:r>
              <a:rPr lang="fr-CH" sz="3200" dirty="0">
                <a:latin typeface="Calibri" charset="0"/>
                <a:ea typeface="Calibri" charset="0"/>
                <a:cs typeface="Calibri" charset="0"/>
              </a:rPr>
              <a:t> RDF </a:t>
            </a:r>
            <a:r>
              <a:rPr lang="fr-CH" sz="3200" dirty="0" err="1">
                <a:latin typeface="Calibri" charset="0"/>
                <a:ea typeface="Calibri" charset="0"/>
                <a:cs typeface="Calibri" charset="0"/>
              </a:rPr>
              <a:t>statements</a:t>
            </a:r>
            <a:endParaRPr lang="fr-CH" sz="3200" dirty="0">
              <a:latin typeface="Calibri" charset="0"/>
              <a:ea typeface="Calibri" charset="0"/>
              <a:cs typeface="Calibri" charset="0"/>
            </a:endParaRPr>
          </a:p>
          <a:p>
            <a:pPr marL="810486" indent="-742950">
              <a:buFont typeface="+mj-lt"/>
              <a:buAutoNum type="alphaUcPeriod"/>
            </a:pPr>
            <a:r>
              <a:rPr lang="fr-CH" sz="3200" dirty="0" err="1">
                <a:latin typeface="Calibri" charset="0"/>
                <a:ea typeface="Calibri" charset="0"/>
                <a:cs typeface="Calibri" charset="0"/>
              </a:rPr>
              <a:t>Reification</a:t>
            </a:r>
            <a:r>
              <a:rPr lang="fr-CH" sz="3200" dirty="0">
                <a:latin typeface="Calibri" charset="0"/>
                <a:ea typeface="Calibri" charset="0"/>
                <a:cs typeface="Calibri" charset="0"/>
              </a:rPr>
              <a:t> </a:t>
            </a:r>
            <a:r>
              <a:rPr lang="en-GB" sz="3200" dirty="0">
                <a:latin typeface="Calibri" charset="0"/>
                <a:ea typeface="Calibri" charset="0"/>
                <a:cs typeface="Calibri" charset="0"/>
              </a:rPr>
              <a:t>requires to make a statement the subject of another statement</a:t>
            </a:r>
          </a:p>
          <a:p>
            <a:pPr marL="810486" indent="-742950">
              <a:buFont typeface="+mj-lt"/>
              <a:buAutoNum type="alphaUcPeriod"/>
            </a:pPr>
            <a:r>
              <a:rPr lang="en-GB" sz="3200" dirty="0">
                <a:latin typeface="Calibri" charset="0"/>
                <a:ea typeface="Calibri" charset="0"/>
                <a:cs typeface="Calibri" charset="0"/>
              </a:rPr>
              <a:t>Reified statements always make a statement about another statement</a:t>
            </a:r>
          </a:p>
        </p:txBody>
      </p:sp>
      <p:sp>
        <p:nvSpPr>
          <p:cNvPr id="3" name="Footer Placeholder 2">
            <a:extLst>
              <a:ext uri="{FF2B5EF4-FFF2-40B4-BE49-F238E27FC236}">
                <a16:creationId xmlns:a16="http://schemas.microsoft.com/office/drawing/2014/main" id="{D258F220-00EE-CE42-B685-DD7E06BF9627}"/>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400" dirty="0" err="1">
                <a:latin typeface="Calibri" charset="0"/>
                <a:ea typeface="Calibri" charset="0"/>
                <a:cs typeface="Calibri" charset="0"/>
              </a:rPr>
              <a:t>Which</a:t>
            </a:r>
            <a:r>
              <a:rPr lang="fr-CH" sz="4400" dirty="0">
                <a:latin typeface="Calibri" charset="0"/>
                <a:ea typeface="Calibri" charset="0"/>
                <a:cs typeface="Calibri" charset="0"/>
              </a:rPr>
              <a:t> of the </a:t>
            </a:r>
            <a:r>
              <a:rPr lang="fr-CH" sz="4400" dirty="0" err="1">
                <a:latin typeface="Calibri" charset="0"/>
                <a:ea typeface="Calibri" charset="0"/>
                <a:cs typeface="Calibri" charset="0"/>
              </a:rPr>
              <a:t>following</a:t>
            </a:r>
            <a:r>
              <a:rPr lang="fr-CH" sz="4400" dirty="0">
                <a:latin typeface="Calibri" charset="0"/>
                <a:ea typeface="Calibri" charset="0"/>
                <a:cs typeface="Calibri" charset="0"/>
              </a:rPr>
              <a:t> are part of the RDF </a:t>
            </a:r>
            <a:r>
              <a:rPr lang="fr-CH" sz="4400" dirty="0" err="1">
                <a:latin typeface="Calibri" charset="0"/>
                <a:ea typeface="Calibri" charset="0"/>
                <a:cs typeface="Calibri" charset="0"/>
              </a:rPr>
              <a:t>schema</a:t>
            </a:r>
            <a:r>
              <a:rPr lang="fr-CH" sz="4400" dirty="0">
                <a:latin typeface="Calibri" charset="0"/>
                <a:ea typeface="Calibri" charset="0"/>
                <a:cs typeface="Calibri" charset="0"/>
              </a:rPr>
              <a:t> </a:t>
            </a:r>
            <a:r>
              <a:rPr lang="fr-CH" sz="4400" dirty="0" err="1">
                <a:latin typeface="Calibri" charset="0"/>
                <a:ea typeface="Calibri" charset="0"/>
                <a:cs typeface="Calibri" charset="0"/>
              </a:rPr>
              <a:t>language</a:t>
            </a:r>
            <a:r>
              <a:rPr lang="fr-CH" sz="4400" dirty="0">
                <a:latin typeface="Calibri" charset="0"/>
                <a:ea typeface="Calibri" charset="0"/>
                <a:cs typeface="Calibri" charset="0"/>
              </a:rPr>
              <a:t>?</a:t>
            </a:r>
          </a:p>
        </p:txBody>
      </p:sp>
      <p:sp>
        <p:nvSpPr>
          <p:cNvPr id="13314" name="TPAnswers"/>
          <p:cNvSpPr>
            <a:spLocks noGrp="1"/>
          </p:cNvSpPr>
          <p:nvPr>
            <p:ph idx="1"/>
            <p:custDataLst>
              <p:tags r:id="rId2"/>
            </p:custDataLst>
          </p:nvPr>
        </p:nvSpPr>
        <p:spPr/>
        <p:txBody>
          <a:bodyPr>
            <a:normAutofit/>
          </a:bodyPr>
          <a:lstStyle/>
          <a:p>
            <a:pPr marL="810486" indent="-742950">
              <a:buFont typeface="+mj-lt"/>
              <a:buAutoNum type="alphaUcPeriod"/>
            </a:pPr>
            <a:endParaRPr lang="fr-CH" sz="3600" dirty="0">
              <a:latin typeface="Calibri" charset="0"/>
              <a:ea typeface="Calibri" charset="0"/>
              <a:cs typeface="Calibri" charset="0"/>
            </a:endParaRPr>
          </a:p>
          <a:p>
            <a:pPr marL="810486" indent="-742950">
              <a:buFont typeface="+mj-lt"/>
              <a:buAutoNum type="alphaUcPeriod"/>
            </a:pPr>
            <a:r>
              <a:rPr lang="fr-CH" sz="3600" dirty="0">
                <a:latin typeface="Calibri" charset="0"/>
                <a:ea typeface="Calibri" charset="0"/>
                <a:cs typeface="Calibri" charset="0"/>
              </a:rPr>
              <a:t>The « type » </a:t>
            </a:r>
            <a:r>
              <a:rPr lang="fr-CH" sz="3600" dirty="0" err="1">
                <a:latin typeface="Calibri" charset="0"/>
                <a:ea typeface="Calibri" charset="0"/>
                <a:cs typeface="Calibri" charset="0"/>
              </a:rPr>
              <a:t>statement</a:t>
            </a:r>
            <a:r>
              <a:rPr lang="fr-CH" sz="3600" dirty="0">
                <a:latin typeface="Calibri" charset="0"/>
                <a:ea typeface="Calibri" charset="0"/>
                <a:cs typeface="Calibri" charset="0"/>
              </a:rPr>
              <a:t> for RDF </a:t>
            </a:r>
            <a:r>
              <a:rPr lang="fr-CH" sz="3600" dirty="0" err="1">
                <a:latin typeface="Calibri" charset="0"/>
                <a:ea typeface="Calibri" charset="0"/>
                <a:cs typeface="Calibri" charset="0"/>
              </a:rPr>
              <a:t>resources</a:t>
            </a:r>
            <a:r>
              <a:rPr lang="fr-CH" sz="3600" dirty="0">
                <a:latin typeface="Calibri" charset="0"/>
                <a:ea typeface="Calibri" charset="0"/>
                <a:cs typeface="Calibri" charset="0"/>
              </a:rPr>
              <a:t>?</a:t>
            </a:r>
          </a:p>
          <a:p>
            <a:pPr marL="810486" indent="-742950">
              <a:buFont typeface="+mj-lt"/>
              <a:buAutoNum type="alphaUcPeriod"/>
            </a:pPr>
            <a:r>
              <a:rPr lang="fr-CH" sz="3600" dirty="0">
                <a:latin typeface="Calibri" charset="0"/>
                <a:ea typeface="Calibri" charset="0"/>
                <a:cs typeface="Calibri" charset="0"/>
              </a:rPr>
              <a:t>The « </a:t>
            </a:r>
            <a:r>
              <a:rPr lang="fr-CH" sz="3600" dirty="0" err="1">
                <a:latin typeface="Calibri" charset="0"/>
                <a:ea typeface="Calibri" charset="0"/>
                <a:cs typeface="Calibri" charset="0"/>
              </a:rPr>
              <a:t>domain</a:t>
            </a:r>
            <a:r>
              <a:rPr lang="fr-CH" sz="3600" dirty="0">
                <a:latin typeface="Calibri" charset="0"/>
                <a:ea typeface="Calibri" charset="0"/>
                <a:cs typeface="Calibri" charset="0"/>
              </a:rPr>
              <a:t> » </a:t>
            </a:r>
            <a:r>
              <a:rPr lang="fr-CH" sz="3600" dirty="0" err="1">
                <a:latin typeface="Calibri" charset="0"/>
                <a:ea typeface="Calibri" charset="0"/>
                <a:cs typeface="Calibri" charset="0"/>
              </a:rPr>
              <a:t>statement</a:t>
            </a:r>
            <a:r>
              <a:rPr lang="fr-CH" sz="3600" dirty="0">
                <a:latin typeface="Calibri" charset="0"/>
                <a:ea typeface="Calibri" charset="0"/>
                <a:cs typeface="Calibri" charset="0"/>
              </a:rPr>
              <a:t> for RDF </a:t>
            </a:r>
            <a:r>
              <a:rPr lang="fr-CH" sz="3600" dirty="0" err="1">
                <a:latin typeface="Calibri" charset="0"/>
                <a:ea typeface="Calibri" charset="0"/>
                <a:cs typeface="Calibri" charset="0"/>
              </a:rPr>
              <a:t>properties</a:t>
            </a:r>
            <a:r>
              <a:rPr lang="fr-CH" sz="3600" dirty="0">
                <a:latin typeface="Calibri" charset="0"/>
                <a:ea typeface="Calibri" charset="0"/>
                <a:cs typeface="Calibri" charset="0"/>
              </a:rPr>
              <a:t>?</a:t>
            </a:r>
          </a:p>
          <a:p>
            <a:pPr marL="810486" indent="-742950">
              <a:buFont typeface="+mj-lt"/>
              <a:buAutoNum type="alphaUcPeriod"/>
            </a:pPr>
            <a:r>
              <a:rPr lang="fr-CH" sz="3600" dirty="0">
                <a:latin typeface="Calibri" charset="0"/>
                <a:ea typeface="Calibri" charset="0"/>
                <a:cs typeface="Calibri" charset="0"/>
              </a:rPr>
              <a:t>The « </a:t>
            </a:r>
            <a:r>
              <a:rPr lang="fr-CH" sz="3600" dirty="0" err="1">
                <a:latin typeface="Calibri" charset="0"/>
                <a:ea typeface="Calibri" charset="0"/>
                <a:cs typeface="Calibri" charset="0"/>
              </a:rPr>
              <a:t>subject</a:t>
            </a:r>
            <a:r>
              <a:rPr lang="fr-CH" sz="3600" dirty="0">
                <a:latin typeface="Calibri" charset="0"/>
                <a:ea typeface="Calibri" charset="0"/>
                <a:cs typeface="Calibri" charset="0"/>
              </a:rPr>
              <a:t> » </a:t>
            </a:r>
            <a:r>
              <a:rPr lang="fr-CH" sz="3600" dirty="0" err="1">
                <a:latin typeface="Calibri" charset="0"/>
                <a:ea typeface="Calibri" charset="0"/>
                <a:cs typeface="Calibri" charset="0"/>
              </a:rPr>
              <a:t>statement</a:t>
            </a:r>
            <a:r>
              <a:rPr lang="fr-CH" sz="3600" dirty="0">
                <a:latin typeface="Calibri" charset="0"/>
                <a:ea typeface="Calibri" charset="0"/>
                <a:cs typeface="Calibri" charset="0"/>
              </a:rPr>
              <a:t> for RDF </a:t>
            </a:r>
            <a:r>
              <a:rPr lang="fr-CH" sz="3600" dirty="0" err="1">
                <a:latin typeface="Calibri" charset="0"/>
                <a:ea typeface="Calibri" charset="0"/>
                <a:cs typeface="Calibri" charset="0"/>
              </a:rPr>
              <a:t>statements</a:t>
            </a:r>
            <a:r>
              <a:rPr lang="fr-CH" sz="3600" dirty="0">
                <a:latin typeface="Calibri" charset="0"/>
                <a:ea typeface="Calibri" charset="0"/>
                <a:cs typeface="Calibri" charset="0"/>
              </a:rPr>
              <a:t>?</a:t>
            </a:r>
          </a:p>
        </p:txBody>
      </p:sp>
      <p:sp>
        <p:nvSpPr>
          <p:cNvPr id="2" name="Footer Placeholder 1">
            <a:extLst>
              <a:ext uri="{FF2B5EF4-FFF2-40B4-BE49-F238E27FC236}">
                <a16:creationId xmlns:a16="http://schemas.microsoft.com/office/drawing/2014/main" id="{DFADC038-37C2-B944-A6D9-46D93C9ADFE9}"/>
              </a:ext>
            </a:extLst>
          </p:cNvPr>
          <p:cNvSpPr>
            <a:spLocks noGrp="1"/>
          </p:cNvSpPr>
          <p:nvPr>
            <p:ph type="ftr" sz="quarter" idx="10"/>
          </p:nvPr>
        </p:nvSpPr>
        <p:spPr/>
        <p:txBody>
          <a:bodyPr/>
          <a:lstStyle/>
          <a:p>
            <a:pPr>
              <a:defRPr/>
            </a:pPr>
            <a:r>
              <a:rPr lang="en-US"/>
              <a:t>©2023, Karl Aberer, EPFL-IC, Laboratoire de systèmes d'informations répartis </a:t>
            </a: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4.2.5 </a:t>
            </a:r>
            <a:r>
              <a:rPr lang="en-GB" dirty="0"/>
              <a:t>Semantic Web Resources</a:t>
            </a:r>
            <a:r>
              <a:rPr lang="en-US" dirty="0"/>
              <a:t> </a:t>
            </a:r>
          </a:p>
        </p:txBody>
      </p:sp>
      <p:sp>
        <p:nvSpPr>
          <p:cNvPr id="3" name="Content Placeholder 2"/>
          <p:cNvSpPr>
            <a:spLocks noGrp="1"/>
          </p:cNvSpPr>
          <p:nvPr>
            <p:ph idx="1"/>
          </p:nvPr>
        </p:nvSpPr>
        <p:spPr>
          <a:xfrm>
            <a:off x="250999" y="2112433"/>
            <a:ext cx="10790331" cy="5809192"/>
          </a:xfrm>
        </p:spPr>
        <p:txBody>
          <a:bodyPr/>
          <a:lstStyle/>
          <a:p>
            <a:r>
              <a:rPr lang="en-US" dirty="0"/>
              <a:t>Examples of Popular Ontologies and Knowledge Bases</a:t>
            </a:r>
          </a:p>
          <a:p>
            <a:pPr marL="457200" indent="-457200">
              <a:buFont typeface="Arial" panose="020B0604020202020204" pitchFamily="34" charset="0"/>
              <a:buChar char="•"/>
            </a:pPr>
            <a:r>
              <a:rPr lang="en-US" dirty="0"/>
              <a:t>WordNet</a:t>
            </a:r>
          </a:p>
          <a:p>
            <a:pPr marL="457200" indent="-457200">
              <a:buFont typeface="Arial" panose="020B0604020202020204" pitchFamily="34" charset="0"/>
              <a:buChar char="•"/>
            </a:pPr>
            <a:r>
              <a:rPr lang="en-US" dirty="0" err="1"/>
              <a:t>WikiData</a:t>
            </a:r>
            <a:endParaRPr lang="en-US" dirty="0"/>
          </a:p>
          <a:p>
            <a:pPr marL="457200" indent="-457200">
              <a:buFont typeface="Arial" panose="020B0604020202020204" pitchFamily="34" charset="0"/>
              <a:buChar char="•"/>
            </a:pPr>
            <a:r>
              <a:rPr lang="en-US" dirty="0"/>
              <a:t>Google Knowledge Graph</a:t>
            </a:r>
          </a:p>
          <a:p>
            <a:pPr marL="457200" indent="-457200">
              <a:buFont typeface="Arial" panose="020B0604020202020204" pitchFamily="34" charset="0"/>
              <a:buChar char="•"/>
            </a:pPr>
            <a:r>
              <a:rPr lang="en-US" dirty="0" err="1"/>
              <a:t>Schema.org</a:t>
            </a:r>
            <a:endParaRPr lang="en-US" dirty="0"/>
          </a:p>
          <a:p>
            <a:pPr marL="457200" indent="-457200">
              <a:buFont typeface="Arial" panose="020B0604020202020204" pitchFamily="34" charset="0"/>
              <a:buChar char="•"/>
            </a:pPr>
            <a:r>
              <a:rPr lang="en-US" dirty="0"/>
              <a:t>Linked Open Data</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691358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WordNet</a:t>
            </a:r>
            <a:endParaRPr lang="en-US" dirty="0"/>
          </a:p>
        </p:txBody>
      </p:sp>
      <p:sp>
        <p:nvSpPr>
          <p:cNvPr id="3" name="Content Placeholder 2"/>
          <p:cNvSpPr>
            <a:spLocks noGrp="1"/>
          </p:cNvSpPr>
          <p:nvPr>
            <p:ph idx="1"/>
          </p:nvPr>
        </p:nvSpPr>
        <p:spPr/>
        <p:txBody>
          <a:bodyPr/>
          <a:lstStyle/>
          <a:p>
            <a:r>
              <a:rPr lang="en-US" dirty="0"/>
              <a:t>English dictionary with semantic relationships</a:t>
            </a:r>
          </a:p>
          <a:p>
            <a:r>
              <a:rPr lang="en-US" sz="2800" b="1" dirty="0"/>
              <a:t>Synonymy</a:t>
            </a:r>
            <a:r>
              <a:rPr lang="en-US" sz="2800" dirty="0"/>
              <a:t>. Words that have similar meanings, e.g., happy and glad. </a:t>
            </a:r>
          </a:p>
          <a:p>
            <a:r>
              <a:rPr lang="en-US" sz="2800" b="1" dirty="0" err="1"/>
              <a:t>Antonymy</a:t>
            </a:r>
            <a:r>
              <a:rPr lang="en-US" sz="2800" dirty="0"/>
              <a:t>. The opposite of synonymy, e.g., happy and sad.</a:t>
            </a:r>
          </a:p>
          <a:p>
            <a:endParaRPr lang="en-US" sz="2800" dirty="0"/>
          </a:p>
          <a:p>
            <a:r>
              <a:rPr lang="en-US" dirty="0"/>
              <a:t>Nouns only</a:t>
            </a:r>
          </a:p>
          <a:p>
            <a:r>
              <a:rPr lang="en-US" sz="2800" b="1" dirty="0" err="1"/>
              <a:t>Hypernymy</a:t>
            </a:r>
            <a:r>
              <a:rPr lang="en-US" sz="2800" dirty="0"/>
              <a:t>. Hierarchical relationship between words, e.g., furniture is a hypernym of chair since every chair is a piece of furniture.</a:t>
            </a:r>
          </a:p>
          <a:p>
            <a:r>
              <a:rPr lang="en-US" sz="2800" b="1" dirty="0"/>
              <a:t>Hyponymy</a:t>
            </a:r>
            <a:r>
              <a:rPr lang="en-US" sz="2800" dirty="0"/>
              <a:t>. Opposite of </a:t>
            </a:r>
            <a:r>
              <a:rPr lang="en-US" sz="2800" dirty="0" err="1"/>
              <a:t>hypernymy</a:t>
            </a:r>
            <a:r>
              <a:rPr lang="en-US" sz="2800" dirty="0"/>
              <a:t>. Dog is a hyponym of canine since every dog is a canine. </a:t>
            </a:r>
          </a:p>
          <a:p>
            <a:r>
              <a:rPr lang="en-US" sz="2800" b="1" dirty="0" err="1"/>
              <a:t>Meronymy</a:t>
            </a:r>
            <a:r>
              <a:rPr lang="en-US" sz="2800" dirty="0"/>
              <a:t>. Part-whole relationship. For example, paper is a </a:t>
            </a:r>
            <a:r>
              <a:rPr lang="en-US" sz="2800" dirty="0" err="1"/>
              <a:t>meronym</a:t>
            </a:r>
            <a:r>
              <a:rPr lang="en-US" sz="2800" dirty="0"/>
              <a:t> of book, since paper is a part of a book.</a:t>
            </a:r>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577098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WordNet</a:t>
            </a:r>
            <a:r>
              <a:rPr lang="en-US" dirty="0"/>
              <a:t> Example</a:t>
            </a:r>
          </a:p>
        </p:txBody>
      </p:sp>
      <p:sp>
        <p:nvSpPr>
          <p:cNvPr id="3" name="Content Placeholder 2"/>
          <p:cNvSpPr>
            <a:spLocks noGrp="1"/>
          </p:cNvSpPr>
          <p:nvPr>
            <p:ph idx="1"/>
          </p:nvPr>
        </p:nvSpPr>
        <p:spPr/>
        <p:txBody>
          <a:bodyPr/>
          <a:lstStyle/>
          <a:p>
            <a:r>
              <a:rPr lang="en-US" dirty="0"/>
              <a:t>http://</a:t>
            </a:r>
            <a:r>
              <a:rPr lang="en-US" dirty="0" err="1"/>
              <a:t>wordnet.princeton.edu</a:t>
            </a:r>
            <a:r>
              <a:rPr lang="en-US" dirty="0"/>
              <a:t>/</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554" y="2821986"/>
            <a:ext cx="5127935" cy="367240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5695" y="1957704"/>
            <a:ext cx="5032558" cy="5400973"/>
          </a:xfrm>
          <a:prstGeom prst="rect">
            <a:avLst/>
          </a:prstGeom>
        </p:spPr>
      </p:pic>
    </p:spTree>
    <p:extLst>
      <p:ext uri="{BB962C8B-B14F-4D97-AF65-F5344CB8AC3E}">
        <p14:creationId xmlns:p14="http://schemas.microsoft.com/office/powerpoint/2010/main" val="673136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HTML to Structure Data</a:t>
            </a:r>
          </a:p>
        </p:txBody>
      </p:sp>
      <p:sp>
        <p:nvSpPr>
          <p:cNvPr id="3" name="Content Placeholder 2"/>
          <p:cNvSpPr>
            <a:spLocks noGrp="1"/>
          </p:cNvSpPr>
          <p:nvPr>
            <p:ph idx="1"/>
          </p:nvPr>
        </p:nvSpPr>
        <p:spPr/>
        <p:txBody>
          <a:bodyPr/>
          <a:lstStyle/>
          <a:p>
            <a:endParaRPr lang="en-US"/>
          </a:p>
        </p:txBody>
      </p:sp>
      <p:pic>
        <p:nvPicPr>
          <p:cNvPr id="106499" name="Picture 3"/>
          <p:cNvPicPr>
            <a:picLocks noChangeAspect="1" noChangeArrowheads="1"/>
          </p:cNvPicPr>
          <p:nvPr/>
        </p:nvPicPr>
        <p:blipFill>
          <a:blip r:embed="rId3" cstate="print"/>
          <a:srcRect/>
          <a:stretch>
            <a:fillRect/>
          </a:stretch>
        </p:blipFill>
        <p:spPr bwMode="auto">
          <a:xfrm>
            <a:off x="185578" y="1320255"/>
            <a:ext cx="11415310" cy="6200889"/>
          </a:xfrm>
          <a:prstGeom prst="rect">
            <a:avLst/>
          </a:prstGeom>
          <a:noFill/>
          <a:ln w="9525" cap="flat" cmpd="sng" algn="ctr">
            <a:noFill/>
            <a:prstDash val="solid"/>
            <a:miter lim="800000"/>
            <a:headEnd/>
            <a:tailEnd/>
          </a:ln>
        </p:spPr>
      </p:pic>
      <p:grpSp>
        <p:nvGrpSpPr>
          <p:cNvPr id="8" name="Group 7"/>
          <p:cNvGrpSpPr/>
          <p:nvPr/>
        </p:nvGrpSpPr>
        <p:grpSpPr>
          <a:xfrm>
            <a:off x="1299220" y="1237735"/>
            <a:ext cx="10580043" cy="5446155"/>
            <a:chOff x="1000068" y="1071546"/>
            <a:chExt cx="8143932" cy="4714908"/>
          </a:xfrm>
        </p:grpSpPr>
        <p:sp>
          <p:nvSpPr>
            <p:cNvPr id="6" name="Rectangle 5"/>
            <p:cNvSpPr/>
            <p:nvPr/>
          </p:nvSpPr>
          <p:spPr bwMode="auto">
            <a:xfrm>
              <a:off x="1000068" y="1071546"/>
              <a:ext cx="8143932" cy="364333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&lt;td style="width:0%"&gt;&lt;input </a:t>
              </a:r>
              <a:r>
                <a:rPr lang="en-US" sz="900" dirty="0" err="1">
                  <a:latin typeface="Courier" pitchFamily="49" charset="0"/>
                </a:rPr>
                <a:t>onclick</a:t>
              </a:r>
              <a:r>
                <a:rPr lang="en-US" sz="900" dirty="0">
                  <a:latin typeface="Courier" pitchFamily="49" charset="0"/>
                </a:rPr>
                <a:t>="</a:t>
              </a:r>
              <a:r>
                <a:rPr lang="en-US" sz="900" dirty="0" err="1">
                  <a:latin typeface="Courier" pitchFamily="49" charset="0"/>
                </a:rPr>
                <a:t>addOrAppendCart</a:t>
              </a:r>
              <a:r>
                <a:rPr lang="en-US" sz="900" dirty="0">
                  <a:latin typeface="Courier" pitchFamily="49" charset="0"/>
                </a:rPr>
                <a:t>('Q96451')" class="cart-item" id="Q96451" type="checkbox"/&gt;&lt;/td&gt;</a:t>
              </a:r>
            </a:p>
            <a:p>
              <a:pPr algn="l"/>
              <a:r>
                <a:rPr lang="en-US" sz="900" dirty="0">
                  <a:latin typeface="Courier" pitchFamily="49" charset="0"/>
                </a:rPr>
                <a:t>&lt;td style=""&gt;&lt;a </a:t>
              </a:r>
              <a:r>
                <a:rPr lang="en-US" sz="900" dirty="0" err="1">
                  <a:latin typeface="Courier" pitchFamily="49" charset="0"/>
                </a:rPr>
                <a:t>href</a:t>
              </a:r>
              <a:r>
                <a:rPr lang="en-US" sz="900" dirty="0">
                  <a:latin typeface="Courier" pitchFamily="49" charset="0"/>
                </a:rPr>
                <a:t>="./Q96451"&gt;Q96451&lt;/a&gt;&lt;/td&gt;&lt;td style=""&gt;1433B_SOYBN&lt;/td&gt;</a:t>
              </a:r>
            </a:p>
            <a:p>
              <a:pPr algn="l"/>
              <a:r>
                <a:rPr lang="en-US" sz="900" dirty="0">
                  <a:latin typeface="Courier" pitchFamily="49" charset="0"/>
                </a:rPr>
                <a:t>&lt;td style="text-</a:t>
              </a:r>
              <a:r>
                <a:rPr lang="en-US" sz="900" dirty="0" err="1">
                  <a:latin typeface="Courier" pitchFamily="49" charset="0"/>
                </a:rPr>
                <a:t>align:center</a:t>
              </a:r>
              <a:r>
                <a:rPr lang="en-US" sz="900" dirty="0">
                  <a:latin typeface="Courier" pitchFamily="49" charset="0"/>
                </a:rPr>
                <a:t>;"&gt;&lt;</a:t>
              </a:r>
              <a:r>
                <a:rPr lang="en-US" sz="900" dirty="0" err="1">
                  <a:latin typeface="Courier" pitchFamily="49" charset="0"/>
                </a:rPr>
                <a:t>img</a:t>
              </a:r>
              <a:r>
                <a:rPr lang="en-US" sz="900" dirty="0">
                  <a:latin typeface="Courier" pitchFamily="49" charset="0"/>
                </a:rPr>
                <a:t> </a:t>
              </a:r>
              <a:r>
                <a:rPr lang="en-US" sz="900" dirty="0" err="1">
                  <a:latin typeface="Courier" pitchFamily="49" charset="0"/>
                </a:rPr>
                <a:t>src</a:t>
              </a:r>
              <a:r>
                <a:rPr lang="en-US" sz="900" dirty="0">
                  <a:latin typeface="Courier" pitchFamily="49" charset="0"/>
                </a:rPr>
                <a:t>="../images/reviewed.gif" alt="" title="</a:t>
              </a:r>
              <a:r>
                <a:rPr lang="en-US" sz="900" dirty="0" err="1">
                  <a:latin typeface="Courier" pitchFamily="49" charset="0"/>
                </a:rPr>
                <a:t>UniProtKB</a:t>
              </a:r>
              <a:r>
                <a:rPr lang="en-US" sz="900" dirty="0">
                  <a:latin typeface="Courier" pitchFamily="49" charset="0"/>
                </a:rPr>
                <a:t>/Swiss-Prot = reviewed" /&gt;&lt;/td&gt;</a:t>
              </a:r>
            </a:p>
            <a:p>
              <a:pPr algn="l"/>
              <a:r>
                <a:rPr lang="en-US" sz="900" dirty="0">
                  <a:latin typeface="Courier" pitchFamily="49" charset="0"/>
                </a:rPr>
                <a:t>&lt;td style=""&gt;&lt;strong&gt;14-3-3-like protein B&lt;/strong&gt; (SGF14B) (Fragment)&lt;/td&gt;</a:t>
              </a:r>
            </a:p>
            <a:p>
              <a:pPr algn="l"/>
              <a:r>
                <a:rPr lang="en-US" sz="900" dirty="0">
                  <a:latin typeface="Courier" pitchFamily="49" charset="0"/>
                </a:rPr>
                <a:t>&lt;td style=""&gt;&lt;strong&gt;GF14B&lt;/strong&gt;&lt;</a:t>
              </a:r>
              <a:r>
                <a:rPr lang="en-US" sz="900" dirty="0" err="1">
                  <a:latin typeface="Courier" pitchFamily="49" charset="0"/>
                </a:rPr>
                <a:t>br</a:t>
              </a:r>
              <a:r>
                <a:rPr lang="en-US" sz="900" dirty="0">
                  <a:latin typeface="Courier" pitchFamily="49" charset="0"/>
                </a:rPr>
                <a:t> /&gt;&lt;/td&gt;&lt;td style=""&gt;</a:t>
              </a:r>
              <a:r>
                <a:rPr lang="en-US" sz="900" dirty="0" err="1">
                  <a:latin typeface="Courier" pitchFamily="49" charset="0"/>
                </a:rPr>
                <a:t>Glycine</a:t>
              </a:r>
              <a:r>
                <a:rPr lang="en-US" sz="900" dirty="0">
                  <a:latin typeface="Courier" pitchFamily="49" charset="0"/>
                </a:rPr>
                <a:t> max (Soybean)&lt;/td&gt;</a:t>
              </a:r>
            </a:p>
            <a:p>
              <a:pPr algn="l"/>
              <a:r>
                <a:rPr lang="en-US" sz="900" dirty="0">
                  <a:latin typeface="Courier" pitchFamily="49" charset="0"/>
                </a:rPr>
                <a:t>&lt;td style="text-</a:t>
              </a:r>
              <a:r>
                <a:rPr lang="en-US" sz="900" dirty="0" err="1">
                  <a:latin typeface="Courier" pitchFamily="49" charset="0"/>
                </a:rPr>
                <a:t>align:right;white</a:t>
              </a:r>
              <a:r>
                <a:rPr lang="en-US" sz="900" dirty="0">
                  <a:latin typeface="Courier" pitchFamily="49" charset="0"/>
                </a:rPr>
                <a:t>-space: </a:t>
              </a:r>
              <a:r>
                <a:rPr lang="en-US" sz="900" dirty="0" err="1">
                  <a:latin typeface="Courier" pitchFamily="49" charset="0"/>
                </a:rPr>
                <a:t>nowrap</a:t>
              </a:r>
              <a:r>
                <a:rPr lang="en-US" sz="900" dirty="0">
                  <a:latin typeface="Courier" pitchFamily="49" charset="0"/>
                </a:rPr>
                <a:t>;"&gt;247&lt;/td&gt;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&lt;td style="width:0%"&gt;&lt;input </a:t>
              </a:r>
              <a:r>
                <a:rPr lang="en-US" sz="900" dirty="0" err="1">
                  <a:latin typeface="Courier" pitchFamily="49" charset="0"/>
                </a:rPr>
                <a:t>onclick</a:t>
              </a:r>
              <a:r>
                <a:rPr lang="en-US" sz="900" dirty="0">
                  <a:latin typeface="Courier" pitchFamily="49" charset="0"/>
                </a:rPr>
                <a:t>="</a:t>
              </a:r>
              <a:r>
                <a:rPr lang="en-US" sz="900" dirty="0" err="1">
                  <a:latin typeface="Courier" pitchFamily="49" charset="0"/>
                </a:rPr>
                <a:t>addOrAppendCart</a:t>
              </a:r>
              <a:r>
                <a:rPr lang="en-US" sz="900" dirty="0">
                  <a:latin typeface="Courier" pitchFamily="49" charset="0"/>
                </a:rPr>
                <a:t>('P68252')" class="cart-item" id="P68252" type="checkbox"/&gt;&lt;/td&gt;</a:t>
              </a:r>
            </a:p>
            <a:p>
              <a:pPr algn="l"/>
              <a:r>
                <a:rPr lang="en-US" sz="900" dirty="0">
                  <a:latin typeface="Courier" pitchFamily="49" charset="0"/>
                </a:rPr>
                <a:t>&lt;td style=""&gt;&lt;a </a:t>
              </a:r>
              <a:r>
                <a:rPr lang="en-US" sz="900" dirty="0" err="1">
                  <a:latin typeface="Courier" pitchFamily="49" charset="0"/>
                </a:rPr>
                <a:t>href</a:t>
              </a:r>
              <a:r>
                <a:rPr lang="en-US" sz="900" dirty="0">
                  <a:latin typeface="Courier" pitchFamily="49" charset="0"/>
                </a:rPr>
                <a:t>="./P68252"&gt;P68252&lt;/a&gt;&lt;/td&gt;</a:t>
              </a:r>
            </a:p>
            <a:p>
              <a:pPr algn="l"/>
              <a:r>
                <a:rPr lang="en-US" sz="900" dirty="0">
                  <a:latin typeface="Courier" pitchFamily="49" charset="0"/>
                </a:rPr>
                <a:t>&lt;td style=""&gt;1433G_BOVIN&lt;/td&gt;&lt;td style="text-</a:t>
              </a:r>
              <a:r>
                <a:rPr lang="en-US" sz="900" dirty="0" err="1">
                  <a:latin typeface="Courier" pitchFamily="49" charset="0"/>
                </a:rPr>
                <a:t>align:center</a:t>
              </a:r>
              <a:r>
                <a:rPr lang="en-US" sz="900" dirty="0">
                  <a:latin typeface="Courier" pitchFamily="49" charset="0"/>
                </a:rPr>
                <a:t>;"&gt;&lt;</a:t>
              </a:r>
              <a:r>
                <a:rPr lang="en-US" sz="900" dirty="0" err="1">
                  <a:latin typeface="Courier" pitchFamily="49" charset="0"/>
                </a:rPr>
                <a:t>img</a:t>
              </a:r>
              <a:r>
                <a:rPr lang="en-US" sz="900" dirty="0">
                  <a:latin typeface="Courier" pitchFamily="49" charset="0"/>
                </a:rPr>
                <a:t> </a:t>
              </a:r>
              <a:r>
                <a:rPr lang="en-US" sz="900" dirty="0" err="1">
                  <a:latin typeface="Courier" pitchFamily="49" charset="0"/>
                </a:rPr>
                <a:t>src</a:t>
              </a:r>
              <a:r>
                <a:rPr lang="en-US" sz="900" dirty="0">
                  <a:latin typeface="Courier" pitchFamily="49" charset="0"/>
                </a:rPr>
                <a:t>="../images/reviewed.gif" alt="" title="</a:t>
              </a:r>
              <a:r>
                <a:rPr lang="en-US" sz="900" dirty="0" err="1">
                  <a:latin typeface="Courier" pitchFamily="49" charset="0"/>
                </a:rPr>
                <a:t>UniProtKB</a:t>
              </a:r>
              <a:r>
                <a:rPr lang="en-US" sz="900" dirty="0">
                  <a:latin typeface="Courier" pitchFamily="49" charset="0"/>
                </a:rPr>
                <a:t>/Swiss-Prot = reviewed" /&gt;&lt;/td&gt;</a:t>
              </a:r>
            </a:p>
            <a:p>
              <a:pPr algn="l"/>
              <a:r>
                <a:rPr lang="en-US" sz="900" dirty="0">
                  <a:latin typeface="Courier" pitchFamily="49" charset="0"/>
                </a:rPr>
                <a:t>&lt;td style=""&gt;&lt;strong&gt;14-3-3 protein gamma&lt;/strong&gt; (Protein </a:t>
              </a:r>
              <a:r>
                <a:rPr lang="en-US" sz="900" dirty="0" err="1">
                  <a:latin typeface="Courier" pitchFamily="49" charset="0"/>
                </a:rPr>
                <a:t>kinase</a:t>
              </a:r>
              <a:r>
                <a:rPr lang="en-US" sz="900" dirty="0">
                  <a:latin typeface="Courier" pitchFamily="49" charset="0"/>
                </a:rPr>
                <a:t> C inhibitor protein 1) (KCIP-1) [Cleaved into: 14-3-3 protein gamma, N-terminally processed]&lt;/td&gt;</a:t>
              </a:r>
            </a:p>
            <a:p>
              <a:pPr algn="l"/>
              <a:r>
                <a:rPr lang="en-US" sz="900" dirty="0">
                  <a:latin typeface="Courier" pitchFamily="49" charset="0"/>
                </a:rPr>
                <a:t>&lt;td style=""&gt;&lt;strong&gt;YWHAG&lt;/strong&gt;&lt;</a:t>
              </a:r>
              <a:r>
                <a:rPr lang="en-US" sz="900" dirty="0" err="1">
                  <a:latin typeface="Courier" pitchFamily="49" charset="0"/>
                </a:rPr>
                <a:t>br</a:t>
              </a:r>
              <a:r>
                <a:rPr lang="en-US" sz="900" dirty="0">
                  <a:latin typeface="Courier" pitchFamily="49" charset="0"/>
                </a:rPr>
                <a:t> /&gt;&lt;/td&gt;&lt;td style=""&gt;</a:t>
              </a:r>
              <a:r>
                <a:rPr lang="en-US" sz="900" dirty="0" err="1">
                  <a:latin typeface="Courier" pitchFamily="49" charset="0"/>
                </a:rPr>
                <a:t>Bos</a:t>
              </a:r>
              <a:r>
                <a:rPr lang="en-US" sz="900" dirty="0">
                  <a:latin typeface="Courier" pitchFamily="49" charset="0"/>
                </a:rPr>
                <a:t> </a:t>
              </a:r>
              <a:r>
                <a:rPr lang="en-US" sz="900" dirty="0" err="1">
                  <a:latin typeface="Courier" pitchFamily="49" charset="0"/>
                </a:rPr>
                <a:t>taurus</a:t>
              </a:r>
              <a:r>
                <a:rPr lang="en-US" sz="900" dirty="0">
                  <a:latin typeface="Courier" pitchFamily="49" charset="0"/>
                </a:rPr>
                <a:t> (Bovine)&lt;/td&gt;&lt;td style="text-</a:t>
              </a:r>
              <a:r>
                <a:rPr lang="en-US" sz="900" dirty="0" err="1">
                  <a:latin typeface="Courier" pitchFamily="49" charset="0"/>
                </a:rPr>
                <a:t>align:right;white</a:t>
              </a:r>
              <a:r>
                <a:rPr lang="en-US" sz="900" dirty="0">
                  <a:latin typeface="Courier" pitchFamily="49" charset="0"/>
                </a:rPr>
                <a:t>-space: </a:t>
              </a:r>
              <a:r>
                <a:rPr lang="en-US" sz="900" dirty="0" err="1">
                  <a:latin typeface="Courier" pitchFamily="49" charset="0"/>
                </a:rPr>
                <a:t>nowrap</a:t>
              </a:r>
              <a:r>
                <a:rPr lang="en-US" sz="900" dirty="0">
                  <a:latin typeface="Courier" pitchFamily="49" charset="0"/>
                </a:rPr>
                <a:t>;"&gt;247&lt;/td&gt;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&lt;td style="width:0%"&gt;&lt;input </a:t>
              </a:r>
              <a:r>
                <a:rPr lang="en-US" sz="900" dirty="0" err="1">
                  <a:latin typeface="Courier" pitchFamily="49" charset="0"/>
                </a:rPr>
                <a:t>onclick</a:t>
              </a:r>
              <a:r>
                <a:rPr lang="en-US" sz="900" dirty="0">
                  <a:latin typeface="Courier" pitchFamily="49" charset="0"/>
                </a:rPr>
                <a:t>="</a:t>
              </a:r>
              <a:r>
                <a:rPr lang="en-US" sz="900" dirty="0" err="1">
                  <a:latin typeface="Courier" pitchFamily="49" charset="0"/>
                </a:rPr>
                <a:t>addOrAppendCart</a:t>
              </a:r>
              <a:r>
                <a:rPr lang="en-US" sz="900" dirty="0">
                  <a:latin typeface="Courier" pitchFamily="49" charset="0"/>
                </a:rPr>
                <a:t>('Q5F3W6')" class="cart-item" id="Q5F3W6" type="checkbox"/&gt;&lt;/td&gt;</a:t>
              </a:r>
            </a:p>
            <a:p>
              <a:pPr algn="l"/>
              <a:r>
                <a:rPr lang="en-US" sz="900" dirty="0">
                  <a:latin typeface="Courier" pitchFamily="49" charset="0"/>
                </a:rPr>
                <a:t>&lt;td style=""&gt;&lt;a </a:t>
              </a:r>
              <a:r>
                <a:rPr lang="en-US" sz="900" dirty="0" err="1">
                  <a:latin typeface="Courier" pitchFamily="49" charset="0"/>
                </a:rPr>
                <a:t>href</a:t>
              </a:r>
              <a:r>
                <a:rPr lang="en-US" sz="900" dirty="0">
                  <a:latin typeface="Courier" pitchFamily="49" charset="0"/>
                </a:rPr>
                <a:t>="./Q5F3W6"&gt;Q5F3W6&lt;/a&gt;&lt;/td&gt;&lt;td style=""&gt;1433G_CHICK&lt;/td&gt;</a:t>
              </a:r>
            </a:p>
            <a:p>
              <a:pPr algn="l"/>
              <a:r>
                <a:rPr lang="en-US" sz="900" dirty="0">
                  <a:latin typeface="Courier" pitchFamily="49" charset="0"/>
                </a:rPr>
                <a:t>&lt;td style="text-</a:t>
              </a:r>
              <a:r>
                <a:rPr lang="en-US" sz="900" dirty="0" err="1">
                  <a:latin typeface="Courier" pitchFamily="49" charset="0"/>
                </a:rPr>
                <a:t>align:center</a:t>
              </a:r>
              <a:r>
                <a:rPr lang="en-US" sz="900" dirty="0">
                  <a:latin typeface="Courier" pitchFamily="49" charset="0"/>
                </a:rPr>
                <a:t>;"&gt;&lt;</a:t>
              </a:r>
              <a:r>
                <a:rPr lang="en-US" sz="900" dirty="0" err="1">
                  <a:latin typeface="Courier" pitchFamily="49" charset="0"/>
                </a:rPr>
                <a:t>img</a:t>
              </a:r>
              <a:r>
                <a:rPr lang="en-US" sz="900" dirty="0">
                  <a:latin typeface="Courier" pitchFamily="49" charset="0"/>
                </a:rPr>
                <a:t> </a:t>
              </a:r>
              <a:r>
                <a:rPr lang="en-US" sz="900" dirty="0" err="1">
                  <a:latin typeface="Courier" pitchFamily="49" charset="0"/>
                </a:rPr>
                <a:t>src</a:t>
              </a:r>
              <a:r>
                <a:rPr lang="en-US" sz="900" dirty="0">
                  <a:latin typeface="Courier" pitchFamily="49" charset="0"/>
                </a:rPr>
                <a:t>="../images/reviewed.gif" alt="" title="</a:t>
              </a:r>
              <a:r>
                <a:rPr lang="en-US" sz="900" dirty="0" err="1">
                  <a:latin typeface="Courier" pitchFamily="49" charset="0"/>
                </a:rPr>
                <a:t>UniProtKB</a:t>
              </a:r>
              <a:r>
                <a:rPr lang="en-US" sz="900" dirty="0">
                  <a:latin typeface="Courier" pitchFamily="49" charset="0"/>
                </a:rPr>
                <a:t>/Swiss-Prot = reviewed" /&gt;&lt;/td&gt;</a:t>
              </a:r>
            </a:p>
            <a:p>
              <a:pPr algn="l"/>
              <a:r>
                <a:rPr lang="en-US" sz="900" dirty="0">
                  <a:latin typeface="Courier" pitchFamily="49" charset="0"/>
                </a:rPr>
                <a:t>&lt;td style=""&gt;&lt;strong&gt;14-3-3 protein gamma&lt;/strong&gt;&lt;/td&gt;&lt;td style=""&gt;&lt;strong&gt;YWHAG&lt;/strong&gt; (RCJMB04_5e12)&lt;</a:t>
              </a:r>
              <a:r>
                <a:rPr lang="en-US" sz="900" dirty="0" err="1">
                  <a:latin typeface="Courier" pitchFamily="49" charset="0"/>
                </a:rPr>
                <a:t>br</a:t>
              </a:r>
              <a:r>
                <a:rPr lang="en-US" sz="900" dirty="0">
                  <a:latin typeface="Courier" pitchFamily="49" charset="0"/>
                </a:rPr>
                <a:t> /&gt;&lt;/td&gt;</a:t>
              </a:r>
            </a:p>
            <a:p>
              <a:pPr algn="l"/>
              <a:r>
                <a:rPr lang="en-US" sz="900" dirty="0">
                  <a:latin typeface="Courier" pitchFamily="49" charset="0"/>
                </a:rPr>
                <a:t>td style=""&gt;Gallus </a:t>
              </a:r>
              <a:r>
                <a:rPr lang="en-US" sz="900" dirty="0" err="1">
                  <a:latin typeface="Courier" pitchFamily="49" charset="0"/>
                </a:rPr>
                <a:t>gallus</a:t>
              </a:r>
              <a:r>
                <a:rPr lang="en-US" sz="900" dirty="0">
                  <a:latin typeface="Courier" pitchFamily="49" charset="0"/>
                </a:rPr>
                <a:t> (Chicken)&lt;/td&gt;&lt;td style="text-</a:t>
              </a:r>
              <a:r>
                <a:rPr lang="en-US" sz="900" dirty="0" err="1">
                  <a:latin typeface="Courier" pitchFamily="49" charset="0"/>
                </a:rPr>
                <a:t>align:right;white</a:t>
              </a:r>
              <a:r>
                <a:rPr lang="en-US" sz="900" dirty="0">
                  <a:latin typeface="Courier" pitchFamily="49" charset="0"/>
                </a:rPr>
                <a:t>-space: </a:t>
              </a:r>
              <a:r>
                <a:rPr lang="en-US" sz="900" dirty="0" err="1">
                  <a:latin typeface="Courier" pitchFamily="49" charset="0"/>
                </a:rPr>
                <a:t>nowrap</a:t>
              </a:r>
              <a:r>
                <a:rPr lang="en-US" sz="900" dirty="0">
                  <a:latin typeface="Courier" pitchFamily="49" charset="0"/>
                </a:rPr>
                <a:t>;"&gt;247&lt;/td&gt;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p:txBody>
        </p:sp>
        <p:sp>
          <p:nvSpPr>
            <p:cNvPr id="7" name="Oval Callout 6"/>
            <p:cNvSpPr/>
            <p:nvPr/>
          </p:nvSpPr>
          <p:spPr bwMode="auto">
            <a:xfrm>
              <a:off x="3500430" y="4572008"/>
              <a:ext cx="3643338" cy="1214446"/>
            </a:xfrm>
            <a:prstGeom prst="wedgeEllipseCallout">
              <a:avLst>
                <a:gd name="adj1" fmla="val -71810"/>
                <a:gd name="adj2" fmla="val -493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1079703"/>
              <a:r>
                <a:rPr lang="en-US" sz="2500" dirty="0">
                  <a:latin typeface="Calibri" charset="0"/>
                  <a:ea typeface="Calibri" charset="0"/>
                  <a:cs typeface="Calibri" charset="0"/>
                </a:rPr>
                <a:t>HTML table layout to structure the data!?</a:t>
              </a:r>
            </a:p>
          </p:txBody>
        </p:sp>
      </p:gr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410239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WikiData</a:t>
            </a:r>
            <a:endParaRPr lang="en-US" dirty="0"/>
          </a:p>
        </p:txBody>
      </p:sp>
      <p:sp>
        <p:nvSpPr>
          <p:cNvPr id="3" name="Content Placeholder 2"/>
          <p:cNvSpPr>
            <a:spLocks noGrp="1"/>
          </p:cNvSpPr>
          <p:nvPr>
            <p:ph idx="1"/>
          </p:nvPr>
        </p:nvSpPr>
        <p:spPr/>
        <p:txBody>
          <a:bodyPr/>
          <a:lstStyle/>
          <a:p>
            <a:r>
              <a:rPr lang="en-US" dirty="0"/>
              <a:t>Community project to create an open database of structured data</a:t>
            </a:r>
          </a:p>
          <a:p>
            <a:pPr marL="457200" indent="-457200">
              <a:buFont typeface="Arial" charset="0"/>
              <a:buChar char="•"/>
            </a:pPr>
            <a:r>
              <a:rPr lang="en-US" dirty="0"/>
              <a:t>Data curation model like </a:t>
            </a:r>
            <a:r>
              <a:rPr lang="en-US" dirty="0" err="1"/>
              <a:t>Wikipedia</a:t>
            </a:r>
            <a:endParaRPr lang="en-US" dirty="0"/>
          </a:p>
          <a:p>
            <a:pPr marL="457200" indent="-457200">
              <a:buFont typeface="Arial" charset="0"/>
              <a:buChar char="•"/>
            </a:pPr>
            <a:r>
              <a:rPr lang="en-US" dirty="0"/>
              <a:t>Intended to support Wikipedia (</a:t>
            </a:r>
            <a:r>
              <a:rPr lang="en-US" dirty="0" err="1"/>
              <a:t>InfoBoxes</a:t>
            </a:r>
            <a:r>
              <a:rPr lang="en-US" dirty="0"/>
              <a:t>)</a:t>
            </a:r>
          </a:p>
          <a:p>
            <a:pPr marL="457200" indent="-457200">
              <a:buFont typeface="Arial" charset="0"/>
              <a:buChar char="•"/>
            </a:pPr>
            <a:r>
              <a:rPr lang="en-US" dirty="0"/>
              <a:t>84 million entities (2020)</a:t>
            </a:r>
          </a:p>
          <a:p>
            <a:pPr marL="457200" indent="-457200">
              <a:buFont typeface="Arial" charset="0"/>
              <a:buChar char="•"/>
            </a:pPr>
            <a:r>
              <a:rPr lang="en-US" dirty="0"/>
              <a:t>Multi-lingual</a:t>
            </a:r>
          </a:p>
          <a:p>
            <a:pPr marL="457200" indent="-457200">
              <a:buFont typeface="Arial" charset="0"/>
              <a:buChar char="•"/>
            </a:pPr>
            <a:r>
              <a:rPr lang="en-US" dirty="0"/>
              <a:t>Both API access and full databases dumps (JSON, RDF)</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12919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err="1"/>
              <a:t>WikiData</a:t>
            </a:r>
            <a:endParaRPr lang="en-US" dirty="0"/>
          </a:p>
        </p:txBody>
      </p:sp>
      <p:sp>
        <p:nvSpPr>
          <p:cNvPr id="3" name="Content Placeholder 2"/>
          <p:cNvSpPr>
            <a:spLocks noGrp="1"/>
          </p:cNvSpPr>
          <p:nvPr>
            <p:ph idx="1"/>
          </p:nvPr>
        </p:nvSpPr>
        <p:spPr/>
        <p:txBody>
          <a:bodyPr/>
          <a:lstStyle/>
          <a:p>
            <a:r>
              <a:rPr lang="en-US" dirty="0" err="1"/>
              <a:t>www.wikidata.org</a:t>
            </a:r>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9251" y="1408289"/>
            <a:ext cx="6610900" cy="5844703"/>
          </a:xfrm>
          <a:prstGeom prst="rect">
            <a:avLst/>
          </a:prstGeom>
        </p:spPr>
      </p:pic>
    </p:spTree>
    <p:extLst>
      <p:ext uri="{BB962C8B-B14F-4D97-AF65-F5344CB8AC3E}">
        <p14:creationId xmlns:p14="http://schemas.microsoft.com/office/powerpoint/2010/main" val="322249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Knowledge Graph</a:t>
            </a:r>
          </a:p>
        </p:txBody>
      </p:sp>
      <p:sp>
        <p:nvSpPr>
          <p:cNvPr id="3" name="Content Placeholder 2"/>
          <p:cNvSpPr>
            <a:spLocks noGrp="1"/>
          </p:cNvSpPr>
          <p:nvPr>
            <p:ph idx="1"/>
          </p:nvPr>
        </p:nvSpPr>
        <p:spPr/>
        <p:txBody>
          <a:bodyPr/>
          <a:lstStyle/>
          <a:p>
            <a:r>
              <a:rPr lang="en-US" dirty="0"/>
              <a:t>Google’s internal knowledge base to support the search engine</a:t>
            </a:r>
          </a:p>
          <a:p>
            <a:pPr marL="457200" indent="-457200">
              <a:buFont typeface="Arial" charset="0"/>
              <a:buChar char="•"/>
            </a:pPr>
            <a:r>
              <a:rPr lang="en-US" dirty="0"/>
              <a:t>Populated from </a:t>
            </a:r>
            <a:r>
              <a:rPr lang="en-US" dirty="0" err="1"/>
              <a:t>FreeBase</a:t>
            </a:r>
            <a:r>
              <a:rPr lang="en-US" dirty="0"/>
              <a:t> and internal data</a:t>
            </a:r>
          </a:p>
          <a:p>
            <a:pPr marL="457200" indent="-457200">
              <a:buFont typeface="Arial" charset="0"/>
              <a:buChar char="•"/>
            </a:pPr>
            <a:r>
              <a:rPr lang="en-US" dirty="0"/>
              <a:t>Enriched with the support of </a:t>
            </a:r>
            <a:r>
              <a:rPr lang="en-US" b="1" dirty="0" err="1"/>
              <a:t>schema.org</a:t>
            </a:r>
            <a:endParaRPr lang="en-US" b="1" dirty="0"/>
          </a:p>
          <a:p>
            <a:pPr marL="457200" indent="-457200">
              <a:buFont typeface="Arial" charset="0"/>
              <a:buChar char="•"/>
            </a:pPr>
            <a:r>
              <a:rPr lang="en-US" dirty="0"/>
              <a:t>Accessible through API</a:t>
            </a:r>
          </a:p>
          <a:p>
            <a:pPr marL="457200" indent="-457200">
              <a:buFont typeface="Arial" charset="0"/>
              <a:buChar char="•"/>
            </a:pP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https://</a:t>
            </a:r>
            <a:r>
              <a:rPr lang="en-US" sz="2000" dirty="0" err="1"/>
              <a:t>www.google.com</a:t>
            </a:r>
            <a:r>
              <a:rPr lang="en-US" sz="2000" dirty="0"/>
              <a:t>/</a:t>
            </a:r>
            <a:r>
              <a:rPr lang="en-US" sz="2000" dirty="0" err="1"/>
              <a:t>intl</a:t>
            </a:r>
            <a:r>
              <a:rPr lang="en-US" sz="2000" dirty="0"/>
              <a:t>/es419/</a:t>
            </a:r>
            <a:r>
              <a:rPr lang="en-US" sz="2000" dirty="0" err="1"/>
              <a:t>insidesearch</a:t>
            </a:r>
            <a:r>
              <a:rPr lang="en-US" sz="2000" dirty="0"/>
              <a:t>/features/search/</a:t>
            </a:r>
            <a:r>
              <a:rPr lang="en-US" sz="2000" dirty="0" err="1"/>
              <a:t>knowledge.html</a:t>
            </a:r>
            <a:endParaRPr lang="en-US" sz="2000"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967" y="3672780"/>
            <a:ext cx="2386915" cy="3600773"/>
          </a:xfrm>
          <a:prstGeom prst="rect">
            <a:avLst/>
          </a:prstGeom>
        </p:spPr>
      </p:pic>
    </p:spTree>
    <p:extLst>
      <p:ext uri="{BB962C8B-B14F-4D97-AF65-F5344CB8AC3E}">
        <p14:creationId xmlns:p14="http://schemas.microsoft.com/office/powerpoint/2010/main" val="490106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Schema.org</a:t>
            </a:r>
            <a:endParaRPr lang="en-US" dirty="0"/>
          </a:p>
        </p:txBody>
      </p:sp>
      <p:sp>
        <p:nvSpPr>
          <p:cNvPr id="3" name="Content Placeholder 2"/>
          <p:cNvSpPr>
            <a:spLocks noGrp="1"/>
          </p:cNvSpPr>
          <p:nvPr>
            <p:ph idx="1"/>
          </p:nvPr>
        </p:nvSpPr>
        <p:spPr/>
        <p:txBody>
          <a:bodyPr/>
          <a:lstStyle/>
          <a:p>
            <a:r>
              <a:rPr lang="en-US" dirty="0"/>
              <a:t>Collaborative, community activity to create, maintain, and promote schemas for structured data on the Internet</a:t>
            </a:r>
          </a:p>
          <a:p>
            <a:pPr marL="457200" indent="-457200">
              <a:buFont typeface="Arial" charset="0"/>
              <a:buChar char="•"/>
            </a:pPr>
            <a:r>
              <a:rPr lang="en-US" dirty="0"/>
              <a:t>Sponsoring companies: Google, Microsoft, Yahoo and </a:t>
            </a:r>
            <a:r>
              <a:rPr lang="en-US" dirty="0" err="1"/>
              <a:t>Yandex</a:t>
            </a:r>
            <a:endParaRPr lang="en-US" dirty="0"/>
          </a:p>
          <a:p>
            <a:pPr marL="457200" indent="-457200">
              <a:buFont typeface="Arial" charset="0"/>
              <a:buChar char="•"/>
            </a:pPr>
            <a:r>
              <a:rPr lang="en-US" dirty="0"/>
              <a:t>Two type hierarchies: textual property values, things that they describe</a:t>
            </a:r>
          </a:p>
          <a:p>
            <a:pPr marL="457200" indent="-457200">
              <a:buFont typeface="Arial" charset="0"/>
              <a:buChar char="•"/>
            </a:pPr>
            <a:r>
              <a:rPr lang="en-US" dirty="0"/>
              <a:t>Core vocabulary currently consists of 642 Types, 992 Properties, and 219 Enumeration values</a:t>
            </a:r>
          </a:p>
          <a:p>
            <a:pPr marL="457200" indent="-457200">
              <a:buFont typeface="Arial" charset="0"/>
              <a:buChar char="•"/>
            </a:pPr>
            <a:r>
              <a:rPr lang="en-US" dirty="0"/>
              <a:t>Used by other knowledge bases, e.g., Google Knowledge Graph API, </a:t>
            </a:r>
            <a:r>
              <a:rPr lang="en-US" dirty="0" err="1"/>
              <a:t>Dbpedia</a:t>
            </a:r>
            <a:r>
              <a:rPr lang="en-US" dirty="0"/>
              <a:t>, etc.</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041018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87" y="1944588"/>
            <a:ext cx="5143500" cy="47752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7503" y="1997111"/>
            <a:ext cx="6642943" cy="4670153"/>
          </a:xfrm>
          <a:prstGeom prst="rect">
            <a:avLst/>
          </a:prstGeom>
        </p:spPr>
      </p:pic>
    </p:spTree>
    <p:extLst>
      <p:ext uri="{BB962C8B-B14F-4D97-AF65-F5344CB8AC3E}">
        <p14:creationId xmlns:p14="http://schemas.microsoft.com/office/powerpoint/2010/main" val="5468081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Encoding</a:t>
            </a:r>
          </a:p>
        </p:txBody>
      </p:sp>
      <p:sp>
        <p:nvSpPr>
          <p:cNvPr id="3" name="Content Placeholder 2"/>
          <p:cNvSpPr>
            <a:spLocks noGrp="1"/>
          </p:cNvSpPr>
          <p:nvPr>
            <p:ph idx="1"/>
          </p:nvPr>
        </p:nvSpPr>
        <p:spPr/>
        <p:txBody>
          <a:bodyPr/>
          <a:lstStyle/>
          <a:p>
            <a:r>
              <a:rPr lang="en-US" dirty="0"/>
              <a:t>Different encodings can be used, JSON, </a:t>
            </a:r>
            <a:r>
              <a:rPr lang="en-US" dirty="0" err="1"/>
              <a:t>RDFa</a:t>
            </a:r>
            <a:r>
              <a:rPr lang="en-US" dirty="0"/>
              <a:t>, </a:t>
            </a:r>
            <a:r>
              <a:rPr lang="en-US" dirty="0" err="1"/>
              <a:t>Microdata</a:t>
            </a:r>
            <a:endParaRPr lang="en-US" dirty="0"/>
          </a:p>
          <a:p>
            <a:r>
              <a:rPr lang="en-US" dirty="0" err="1"/>
              <a:t>RDFa</a:t>
            </a:r>
            <a:r>
              <a:rPr lang="en-US" dirty="0"/>
              <a:t>: </a:t>
            </a:r>
            <a:r>
              <a:rPr lang="en-US" dirty="0" err="1"/>
              <a:t>microformat</a:t>
            </a:r>
            <a:r>
              <a:rPr lang="en-US" dirty="0"/>
              <a:t> for embedding RDF into HTML</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088" y="2891984"/>
            <a:ext cx="7632848" cy="4528122"/>
          </a:xfrm>
          <a:prstGeom prst="rect">
            <a:avLst/>
          </a:prstGeom>
        </p:spPr>
      </p:pic>
    </p:spTree>
    <p:extLst>
      <p:ext uri="{BB962C8B-B14F-4D97-AF65-F5344CB8AC3E}">
        <p14:creationId xmlns:p14="http://schemas.microsoft.com/office/powerpoint/2010/main" val="16259167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Linked Open Data</a:t>
            </a:r>
          </a:p>
        </p:txBody>
      </p:sp>
      <p:sp>
        <p:nvSpPr>
          <p:cNvPr id="3" name="Content Placeholder 2"/>
          <p:cNvSpPr>
            <a:spLocks noGrp="1"/>
          </p:cNvSpPr>
          <p:nvPr>
            <p:ph idx="1"/>
          </p:nvPr>
        </p:nvSpPr>
        <p:spPr/>
        <p:txBody>
          <a:bodyPr/>
          <a:lstStyle/>
          <a:p>
            <a:r>
              <a:rPr lang="en-US" dirty="0"/>
              <a:t>Repository of open data and knowledge bases and tools</a:t>
            </a:r>
          </a:p>
          <a:p>
            <a:r>
              <a:rPr lang="en-US" dirty="0"/>
              <a:t>https://www.w3.org/wiki/</a:t>
            </a:r>
            <a:r>
              <a:rPr lang="en-US" dirty="0" err="1"/>
              <a:t>DataSetRDFDumps</a:t>
            </a:r>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1187103" y="2949101"/>
            <a:ext cx="6947744" cy="4550772"/>
          </a:xfrm>
          <a:prstGeom prst="rect">
            <a:avLst/>
          </a:prstGeom>
        </p:spPr>
      </p:pic>
    </p:spTree>
    <p:extLst>
      <p:ext uri="{BB962C8B-B14F-4D97-AF65-F5344CB8AC3E}">
        <p14:creationId xmlns:p14="http://schemas.microsoft.com/office/powerpoint/2010/main" val="933665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Linked Open Data 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8487" y="1549400"/>
            <a:ext cx="10559988" cy="5808663"/>
          </a:xfrm>
        </p:spPr>
      </p:pic>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5712086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a:xfrm>
            <a:off x="683047" y="370410"/>
            <a:ext cx="10790331" cy="1056217"/>
          </a:xfrm>
        </p:spPr>
        <p:txBody>
          <a:bodyPr/>
          <a:lstStyle/>
          <a:p>
            <a:r>
              <a:rPr lang="en-GB" sz="4400" dirty="0">
                <a:latin typeface="Calibri" charset="0"/>
                <a:ea typeface="Calibri" charset="0"/>
                <a:cs typeface="Calibri" charset="0"/>
              </a:rPr>
              <a:t>Which of the following is NOT an (instance-level) ontology?</a:t>
            </a:r>
            <a:endParaRPr lang="en-US" altLang="en-US" sz="4400" dirty="0">
              <a:ea typeface="MS PGothic" charset="-128"/>
            </a:endParaRPr>
          </a:p>
        </p:txBody>
      </p:sp>
      <p:sp>
        <p:nvSpPr>
          <p:cNvPr id="13314" name="TPAnswers"/>
          <p:cNvSpPr>
            <a:spLocks noGrp="1"/>
          </p:cNvSpPr>
          <p:nvPr>
            <p:ph idx="1"/>
            <p:custDataLst>
              <p:tags r:id="rId2"/>
            </p:custDataLst>
          </p:nvPr>
        </p:nvSpPr>
        <p:spPr/>
        <p:txBody>
          <a:bodyPr>
            <a:normAutofit/>
          </a:bodyPr>
          <a:lstStyle/>
          <a:p>
            <a:pPr marL="810486" indent="-742950">
              <a:buFont typeface="+mj-lt"/>
              <a:buAutoNum type="alphaUcPeriod"/>
            </a:pPr>
            <a:endParaRPr lang="en-GB" sz="4000" dirty="0" err="1">
              <a:latin typeface="Calibri" charset="0"/>
              <a:ea typeface="Calibri" charset="0"/>
              <a:cs typeface="Calibri" charset="0"/>
            </a:endParaRPr>
          </a:p>
          <a:p>
            <a:pPr marL="810486" indent="-742950">
              <a:buFont typeface="+mj-lt"/>
              <a:buAutoNum type="alphaUcPeriod"/>
            </a:pPr>
            <a:r>
              <a:rPr lang="en-GB" sz="4000" dirty="0" err="1">
                <a:latin typeface="Calibri" charset="0"/>
                <a:ea typeface="Calibri" charset="0"/>
                <a:cs typeface="Calibri" charset="0"/>
              </a:rPr>
              <a:t>Wordnet</a:t>
            </a:r>
            <a:endParaRPr lang="en-GB" sz="4000" dirty="0">
              <a:latin typeface="Calibri" charset="0"/>
              <a:ea typeface="Calibri" charset="0"/>
              <a:cs typeface="Calibri" charset="0"/>
            </a:endParaRPr>
          </a:p>
          <a:p>
            <a:pPr marL="810486" indent="-742950">
              <a:buFont typeface="+mj-lt"/>
              <a:buAutoNum type="alphaUcPeriod"/>
            </a:pPr>
            <a:r>
              <a:rPr lang="en-GB" sz="4000" dirty="0" err="1">
                <a:latin typeface="Calibri" charset="0"/>
                <a:ea typeface="Calibri" charset="0"/>
                <a:cs typeface="Calibri" charset="0"/>
              </a:rPr>
              <a:t>WikiData</a:t>
            </a:r>
            <a:endParaRPr lang="en-GB" sz="4000" dirty="0">
              <a:latin typeface="Calibri" charset="0"/>
              <a:ea typeface="Calibri" charset="0"/>
              <a:cs typeface="Calibri" charset="0"/>
            </a:endParaRPr>
          </a:p>
          <a:p>
            <a:pPr marL="810486" indent="-742950">
              <a:buFont typeface="+mj-lt"/>
              <a:buAutoNum type="alphaUcPeriod"/>
            </a:pPr>
            <a:r>
              <a:rPr lang="en-GB" sz="4000" dirty="0" err="1">
                <a:latin typeface="Calibri" charset="0"/>
                <a:ea typeface="Calibri" charset="0"/>
                <a:cs typeface="Calibri" charset="0"/>
              </a:rPr>
              <a:t>Schema.org</a:t>
            </a:r>
            <a:endParaRPr lang="en-GB" sz="4000" dirty="0">
              <a:latin typeface="Calibri" charset="0"/>
              <a:ea typeface="Calibri" charset="0"/>
              <a:cs typeface="Calibri" charset="0"/>
            </a:endParaRPr>
          </a:p>
          <a:p>
            <a:pPr marL="810486" indent="-742950">
              <a:buFont typeface="+mj-lt"/>
              <a:buAutoNum type="alphaUcPeriod"/>
            </a:pPr>
            <a:r>
              <a:rPr lang="en-GB" sz="4000" dirty="0">
                <a:latin typeface="Calibri" charset="0"/>
                <a:ea typeface="Calibri" charset="0"/>
                <a:cs typeface="Calibri" charset="0"/>
              </a:rPr>
              <a:t>Google Knowledge Graph</a:t>
            </a:r>
          </a:p>
        </p:txBody>
      </p:sp>
      <p:sp>
        <p:nvSpPr>
          <p:cNvPr id="2" name="Footer Placeholder 1">
            <a:extLst>
              <a:ext uri="{FF2B5EF4-FFF2-40B4-BE49-F238E27FC236}">
                <a16:creationId xmlns:a16="http://schemas.microsoft.com/office/drawing/2014/main" id="{57318519-0EDE-EE4D-8162-FC03C4EF8EC4}"/>
              </a:ext>
            </a:extLst>
          </p:cNvPr>
          <p:cNvSpPr>
            <a:spLocks noGrp="1"/>
          </p:cNvSpPr>
          <p:nvPr>
            <p:ph type="ftr" sz="quarter" idx="10"/>
          </p:nvPr>
        </p:nvSpPr>
        <p:spPr/>
        <p:txBody>
          <a:bodyPr/>
          <a:lstStyle/>
          <a:p>
            <a:pPr>
              <a:defRPr/>
            </a:pPr>
            <a:r>
              <a:rPr lang="en-US"/>
              <a:t>©2023, Karl Aberer, EPFL-IC, Laboratoire de systèmes d'informations répartis </a:t>
            </a:r>
          </a:p>
        </p:txBody>
      </p:sp>
      <p:pic>
        <p:nvPicPr>
          <p:cNvPr id="9" name="TPChart" hidden="1" title="Results Chart">
            <a:extLst>
              <a:ext uri="{FF2B5EF4-FFF2-40B4-BE49-F238E27FC236}">
                <a16:creationId xmlns:a16="http://schemas.microsoft.com/office/drawing/2014/main" id="{1071896F-B8C7-2C43-A218-A1C32F27EAA2}"/>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t>References</a:t>
            </a:r>
          </a:p>
        </p:txBody>
      </p:sp>
      <p:sp>
        <p:nvSpPr>
          <p:cNvPr id="30724" name="Rectangle 3"/>
          <p:cNvSpPr>
            <a:spLocks noGrp="1" noChangeArrowheads="1"/>
          </p:cNvSpPr>
          <p:nvPr>
            <p:ph type="body" idx="1"/>
          </p:nvPr>
        </p:nvSpPr>
        <p:spPr/>
        <p:txBody>
          <a:bodyPr/>
          <a:lstStyle/>
          <a:p>
            <a:pPr eaLnBrk="1" hangingPunct="1"/>
            <a:r>
              <a:rPr lang="en-US" sz="2400" dirty="0"/>
              <a:t>Relevant articles</a:t>
            </a:r>
          </a:p>
          <a:p>
            <a:pPr lvl="1"/>
            <a:r>
              <a:rPr lang="en-US" sz="2000" dirty="0"/>
              <a:t>Grigoris Antoniou, Frank van Harmelen, Semantic Web Primer, MIT Press, 2nd edition, 2004.</a:t>
            </a:r>
            <a:endParaRPr lang="fr-CH" sz="2000" dirty="0"/>
          </a:p>
          <a:p>
            <a:pPr lvl="1"/>
            <a:r>
              <a:rPr lang="en-US" sz="2000" dirty="0" err="1">
                <a:hlinkClick r:id="rId3"/>
              </a:rPr>
              <a:t>Jeen</a:t>
            </a:r>
            <a:r>
              <a:rPr lang="en-US" sz="2000" dirty="0">
                <a:hlinkClick r:id="rId3"/>
              </a:rPr>
              <a:t> </a:t>
            </a:r>
            <a:r>
              <a:rPr lang="en-US" sz="2000" dirty="0" err="1">
                <a:hlinkClick r:id="rId3"/>
              </a:rPr>
              <a:t>Broekstra</a:t>
            </a:r>
            <a:r>
              <a:rPr lang="en-US" sz="2000" dirty="0"/>
              <a:t>, </a:t>
            </a:r>
            <a:r>
              <a:rPr lang="en-US" sz="2000" dirty="0">
                <a:hlinkClick r:id="rId4"/>
              </a:rPr>
              <a:t>Michel C. A. Klein</a:t>
            </a:r>
            <a:r>
              <a:rPr lang="en-US" sz="2000" dirty="0"/>
              <a:t>, </a:t>
            </a:r>
            <a:r>
              <a:rPr lang="en-US" sz="2000" dirty="0">
                <a:hlinkClick r:id="rId5"/>
              </a:rPr>
              <a:t>Stefan Decker</a:t>
            </a:r>
            <a:r>
              <a:rPr lang="en-US" sz="2000" dirty="0"/>
              <a:t>, Dieter </a:t>
            </a:r>
            <a:r>
              <a:rPr lang="en-US" sz="2000" dirty="0" err="1"/>
              <a:t>Fensel</a:t>
            </a:r>
            <a:r>
              <a:rPr lang="en-US" sz="2000" dirty="0"/>
              <a:t>, </a:t>
            </a:r>
            <a:r>
              <a:rPr lang="en-US" sz="2000" dirty="0">
                <a:hlinkClick r:id="rId6"/>
              </a:rPr>
              <a:t>Frank van Harmelen</a:t>
            </a:r>
            <a:r>
              <a:rPr lang="en-US" sz="2000" dirty="0"/>
              <a:t>, </a:t>
            </a:r>
            <a:r>
              <a:rPr lang="en-US" sz="2000" dirty="0">
                <a:hlinkClick r:id="rId7"/>
              </a:rPr>
              <a:t>Ian </a:t>
            </a:r>
            <a:r>
              <a:rPr lang="en-US" sz="2000" dirty="0" err="1">
                <a:hlinkClick r:id="rId7"/>
              </a:rPr>
              <a:t>Horrocks</a:t>
            </a:r>
            <a:r>
              <a:rPr lang="en-US" sz="2000" dirty="0"/>
              <a:t>: Enabling knowledge representation on the Web by extending RDF schema. </a:t>
            </a:r>
            <a:r>
              <a:rPr lang="en-US" sz="2000" dirty="0">
                <a:hlinkClick r:id="rId8"/>
              </a:rPr>
              <a:t>WWW 2001</a:t>
            </a:r>
            <a:r>
              <a:rPr lang="en-US" sz="2000" dirty="0"/>
              <a:t>: 467-478 </a:t>
            </a:r>
          </a:p>
          <a:p>
            <a:pPr lvl="1"/>
            <a:r>
              <a:rPr lang="en-US" sz="2000" dirty="0">
                <a:hlinkClick r:id="rId5"/>
              </a:rPr>
              <a:t>Stefan Decker</a:t>
            </a:r>
            <a:r>
              <a:rPr lang="en-US" sz="2000" dirty="0"/>
              <a:t>, </a:t>
            </a:r>
            <a:r>
              <a:rPr lang="en-US" sz="2000" dirty="0">
                <a:hlinkClick r:id="rId9"/>
              </a:rPr>
              <a:t>Sergey </a:t>
            </a:r>
            <a:r>
              <a:rPr lang="en-US" sz="2000" dirty="0" err="1">
                <a:hlinkClick r:id="rId9"/>
              </a:rPr>
              <a:t>Melnik</a:t>
            </a:r>
            <a:r>
              <a:rPr lang="en-US" sz="2000" dirty="0"/>
              <a:t>, </a:t>
            </a:r>
            <a:r>
              <a:rPr lang="en-US" sz="2000" dirty="0">
                <a:hlinkClick r:id="rId6"/>
              </a:rPr>
              <a:t>Frank van Harmelen</a:t>
            </a:r>
            <a:r>
              <a:rPr lang="en-US" sz="2000" dirty="0"/>
              <a:t>, Dieter </a:t>
            </a:r>
            <a:r>
              <a:rPr lang="en-US" sz="2000" dirty="0" err="1"/>
              <a:t>Fensel</a:t>
            </a:r>
            <a:r>
              <a:rPr lang="en-US" sz="2000" dirty="0"/>
              <a:t>, </a:t>
            </a:r>
            <a:r>
              <a:rPr lang="en-US" sz="2000" dirty="0">
                <a:hlinkClick r:id="rId4"/>
              </a:rPr>
              <a:t>Michel C. A. Klein</a:t>
            </a:r>
            <a:r>
              <a:rPr lang="en-US" sz="2000" dirty="0"/>
              <a:t>, </a:t>
            </a:r>
            <a:r>
              <a:rPr lang="en-US" sz="2000" dirty="0" err="1">
                <a:hlinkClick r:id="rId3"/>
              </a:rPr>
              <a:t>Jeen</a:t>
            </a:r>
            <a:r>
              <a:rPr lang="en-US" sz="2000" dirty="0">
                <a:hlinkClick r:id="rId3"/>
              </a:rPr>
              <a:t> </a:t>
            </a:r>
            <a:r>
              <a:rPr lang="en-US" sz="2000" dirty="0" err="1">
                <a:hlinkClick r:id="rId3"/>
              </a:rPr>
              <a:t>Broekstra</a:t>
            </a:r>
            <a:r>
              <a:rPr lang="en-US" sz="2000" dirty="0"/>
              <a:t>, </a:t>
            </a:r>
            <a:r>
              <a:rPr lang="en-US" sz="2000" dirty="0">
                <a:hlinkClick r:id="rId10"/>
              </a:rPr>
              <a:t>Michael Erdmann</a:t>
            </a:r>
            <a:r>
              <a:rPr lang="en-US" sz="2000" dirty="0"/>
              <a:t>, </a:t>
            </a:r>
            <a:r>
              <a:rPr lang="en-US" sz="2000" dirty="0">
                <a:hlinkClick r:id="rId7"/>
              </a:rPr>
              <a:t>Ian </a:t>
            </a:r>
            <a:r>
              <a:rPr lang="en-US" sz="2000" dirty="0" err="1">
                <a:hlinkClick r:id="rId7"/>
              </a:rPr>
              <a:t>Horrocks</a:t>
            </a:r>
            <a:r>
              <a:rPr lang="en-US" sz="2000" dirty="0"/>
              <a:t>: The Semantic Web: The Roles of XML and RDF. </a:t>
            </a:r>
            <a:r>
              <a:rPr lang="en-US" sz="2000" dirty="0">
                <a:hlinkClick r:id="rId11"/>
              </a:rPr>
              <a:t>IEEE Internet Computing 4</a:t>
            </a:r>
            <a:r>
              <a:rPr lang="en-US" sz="2000" dirty="0"/>
              <a:t>(5): 63-74 (2000) </a:t>
            </a:r>
          </a:p>
          <a:p>
            <a:pPr eaLnBrk="1" hangingPunct="1"/>
            <a:endParaRPr lang="fr-CH" sz="2400" dirty="0"/>
          </a:p>
          <a:p>
            <a:pPr eaLnBrk="1" hangingPunct="1"/>
            <a:r>
              <a:rPr lang="fr-CH" sz="2400" dirty="0" err="1"/>
              <a:t>WebSites</a:t>
            </a:r>
            <a:endParaRPr lang="fr-CH" sz="2400" dirty="0"/>
          </a:p>
          <a:p>
            <a:pPr lvl="1" eaLnBrk="1" hangingPunct="1"/>
            <a:r>
              <a:rPr lang="fr-CH" sz="2000" dirty="0"/>
              <a:t>XML, </a:t>
            </a:r>
            <a:r>
              <a:rPr lang="fr-CH" sz="2000" dirty="0" err="1"/>
              <a:t>XPath</a:t>
            </a:r>
            <a:r>
              <a:rPr lang="fr-CH" sz="2000" dirty="0"/>
              <a:t>, </a:t>
            </a:r>
            <a:r>
              <a:rPr lang="fr-CH" sz="2000" dirty="0" err="1"/>
              <a:t>Xquery</a:t>
            </a:r>
            <a:r>
              <a:rPr lang="fr-CH" sz="2000" dirty="0"/>
              <a:t>, RDF:  </a:t>
            </a:r>
            <a:r>
              <a:rPr lang="fr-CH" sz="2000" dirty="0">
                <a:hlinkClick r:id="rId12"/>
              </a:rPr>
              <a:t>http://www.w3.org/</a:t>
            </a:r>
            <a:endParaRPr lang="fr-CH" sz="2000" dirty="0"/>
          </a:p>
          <a:p>
            <a:pPr lvl="1" eaLnBrk="1" hangingPunct="1"/>
            <a:r>
              <a:rPr lang="fr-CH" sz="2000" dirty="0"/>
              <a:t>OWL: </a:t>
            </a:r>
            <a:r>
              <a:rPr lang="fr-CH" sz="2000" dirty="0">
                <a:hlinkClick r:id="rId13"/>
              </a:rPr>
              <a:t>http://www.w3.org/TR/2004/REC-owl-features-20040210/#s1.1</a:t>
            </a:r>
            <a:endParaRPr lang="fr-CH" sz="2000" dirty="0"/>
          </a:p>
          <a:p>
            <a:pPr lvl="1"/>
            <a:endParaRPr lang="en-US" sz="2000" dirty="0"/>
          </a:p>
          <a:p>
            <a:pPr eaLnBrk="1" hangingPunct="1"/>
            <a:endParaRPr lang="en-US" sz="2100" dirty="0"/>
          </a:p>
        </p:txBody>
      </p:sp>
      <p:sp>
        <p:nvSpPr>
          <p:cNvPr id="2" name="Footer Placeholder 1"/>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042120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51BC4-5425-9F41-9BAC-ECC983B133BE}"/>
              </a:ext>
            </a:extLst>
          </p:cNvPr>
          <p:cNvSpPr>
            <a:spLocks noGrp="1"/>
          </p:cNvSpPr>
          <p:nvPr>
            <p:ph type="title"/>
          </p:nvPr>
        </p:nvSpPr>
        <p:spPr/>
        <p:txBody>
          <a:bodyPr/>
          <a:lstStyle/>
          <a:p>
            <a:r>
              <a:rPr lang="en-US"/>
              <a:t>Web Scraping</a:t>
            </a:r>
          </a:p>
        </p:txBody>
      </p:sp>
      <p:sp>
        <p:nvSpPr>
          <p:cNvPr id="3" name="Content Placeholder 2">
            <a:extLst>
              <a:ext uri="{FF2B5EF4-FFF2-40B4-BE49-F238E27FC236}">
                <a16:creationId xmlns:a16="http://schemas.microsoft.com/office/drawing/2014/main" id="{7AE63FB0-65FD-D744-B38A-4866172F652E}"/>
              </a:ext>
            </a:extLst>
          </p:cNvPr>
          <p:cNvSpPr>
            <a:spLocks noGrp="1"/>
          </p:cNvSpPr>
          <p:nvPr>
            <p:ph idx="1"/>
          </p:nvPr>
        </p:nvSpPr>
        <p:spPr/>
        <p:txBody>
          <a:bodyPr/>
          <a:lstStyle/>
          <a:p>
            <a:r>
              <a:rPr lang="en-US"/>
              <a:t>Encoding data semantics through layout is a bad idea</a:t>
            </a:r>
          </a:p>
          <a:p>
            <a:pPr marL="457200" indent="-457200">
              <a:buFont typeface="Arial" panose="020B0604020202020204" pitchFamily="34" charset="0"/>
              <a:buChar char="•"/>
            </a:pPr>
            <a:r>
              <a:rPr lang="en-US"/>
              <a:t>Generations of “Web scrapers” experience this</a:t>
            </a:r>
          </a:p>
        </p:txBody>
      </p:sp>
      <p:sp>
        <p:nvSpPr>
          <p:cNvPr id="4" name="Footer Placeholder 3">
            <a:extLst>
              <a:ext uri="{FF2B5EF4-FFF2-40B4-BE49-F238E27FC236}">
                <a16:creationId xmlns:a16="http://schemas.microsoft.com/office/drawing/2014/main" id="{18A24B62-44FB-9844-BA86-3CC0B02C7B0E}"/>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6" name="Picture 5">
            <a:extLst>
              <a:ext uri="{FF2B5EF4-FFF2-40B4-BE49-F238E27FC236}">
                <a16:creationId xmlns:a16="http://schemas.microsoft.com/office/drawing/2014/main" id="{F636B0BA-568D-C94E-95B1-2CA0AD458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613" y="2808684"/>
            <a:ext cx="9601200" cy="2527300"/>
          </a:xfrm>
          <a:prstGeom prst="rect">
            <a:avLst/>
          </a:prstGeom>
        </p:spPr>
      </p:pic>
      <p:pic>
        <p:nvPicPr>
          <p:cNvPr id="8" name="Picture 7">
            <a:extLst>
              <a:ext uri="{FF2B5EF4-FFF2-40B4-BE49-F238E27FC236}">
                <a16:creationId xmlns:a16="http://schemas.microsoft.com/office/drawing/2014/main" id="{49F96258-DEED-F94B-8796-59293FBFEC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563" y="5068535"/>
            <a:ext cx="10147300" cy="2413000"/>
          </a:xfrm>
          <a:prstGeom prst="rect">
            <a:avLst/>
          </a:prstGeom>
        </p:spPr>
      </p:pic>
      <p:sp>
        <p:nvSpPr>
          <p:cNvPr id="9" name="Rectangle 8">
            <a:extLst>
              <a:ext uri="{FF2B5EF4-FFF2-40B4-BE49-F238E27FC236}">
                <a16:creationId xmlns:a16="http://schemas.microsoft.com/office/drawing/2014/main" id="{668F2769-E82D-D74D-A5F2-657129266102}"/>
              </a:ext>
            </a:extLst>
          </p:cNvPr>
          <p:cNvSpPr/>
          <p:nvPr/>
        </p:nvSpPr>
        <p:spPr>
          <a:xfrm>
            <a:off x="5795615" y="6994558"/>
            <a:ext cx="5937250" cy="553998"/>
          </a:xfrm>
          <a:prstGeom prst="rect">
            <a:avLst/>
          </a:prstGeom>
        </p:spPr>
        <p:txBody>
          <a:bodyPr>
            <a:spAutoFit/>
          </a:bodyPr>
          <a:lstStyle/>
          <a:p>
            <a:r>
              <a:rPr lang="en-GB" dirty="0">
                <a:latin typeface="Calibri" panose="020F0502020204030204" pitchFamily="34" charset="0"/>
                <a:cs typeface="Calibri" panose="020F0502020204030204" pitchFamily="34" charset="0"/>
              </a:rPr>
              <a:t>https://</a:t>
            </a:r>
            <a:r>
              <a:rPr lang="en-GB" dirty="0" err="1">
                <a:latin typeface="Calibri" panose="020F0502020204030204" pitchFamily="34" charset="0"/>
                <a:cs typeface="Calibri" panose="020F0502020204030204" pitchFamily="34" charset="0"/>
              </a:rPr>
              <a:t>www.zyte.com</a:t>
            </a:r>
            <a:r>
              <a:rPr lang="en-GB" dirty="0">
                <a:latin typeface="Calibri" panose="020F0502020204030204" pitchFamily="34" charset="0"/>
                <a:cs typeface="Calibri" panose="020F0502020204030204" pitchFamily="34" charset="0"/>
              </a:rPr>
              <a:t>/blog/price-intelligence-web-scraping-at-scale-100-billion-products/ </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3473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Application-specific Markup</a:t>
            </a:r>
          </a:p>
        </p:txBody>
      </p:sp>
      <p:sp>
        <p:nvSpPr>
          <p:cNvPr id="3" name="Content Placeholder 2"/>
          <p:cNvSpPr>
            <a:spLocks noGrp="1"/>
          </p:cNvSpPr>
          <p:nvPr>
            <p:ph idx="1"/>
          </p:nvPr>
        </p:nvSpPr>
        <p:spPr/>
        <p:txBody>
          <a:bodyPr/>
          <a:lstStyle/>
          <a:p>
            <a:pPr eaLnBrk="1" hangingPunct="1"/>
            <a:r>
              <a:rPr lang="fr-CH" dirty="0"/>
              <a:t>Limitations of HTML</a:t>
            </a:r>
          </a:p>
          <a:p>
            <a:pPr lvl="1" eaLnBrk="1" hangingPunct="1"/>
            <a:r>
              <a:rPr lang="fr-CH" dirty="0"/>
              <a:t>Structure of data expressed as layout</a:t>
            </a:r>
            <a:r>
              <a:rPr lang="fr-CH" b="1" dirty="0">
                <a:latin typeface="Courier New" pitchFamily="49" charset="0"/>
              </a:rPr>
              <a:t>: </a:t>
            </a:r>
            <a:br>
              <a:rPr lang="fr-CH" b="1" dirty="0">
                <a:latin typeface="Courier New" pitchFamily="49" charset="0"/>
              </a:rPr>
            </a:br>
            <a:r>
              <a:rPr lang="fr-CH" b="1" dirty="0">
                <a:latin typeface="Courier New" pitchFamily="49" charset="0"/>
              </a:rPr>
              <a:t>&lt;tr&gt;&lt;td&gt; leech &lt;/td&gt;&lt;tr&gt;</a:t>
            </a:r>
          </a:p>
          <a:p>
            <a:pPr lvl="1" eaLnBrk="1" hangingPunct="1"/>
            <a:r>
              <a:rPr lang="fr-CH" dirty="0"/>
              <a:t>Semantics of data hard to analyse and difficult to share</a:t>
            </a:r>
          </a:p>
          <a:p>
            <a:pPr lvl="1" eaLnBrk="1" hangingPunct="1"/>
            <a:r>
              <a:rPr lang="fr-CH" dirty="0"/>
              <a:t>No schemas, no constraints</a:t>
            </a:r>
            <a:endParaRPr lang="fr-CH" sz="2100" dirty="0"/>
          </a:p>
          <a:p>
            <a:pPr eaLnBrk="1" hangingPunct="1"/>
            <a:r>
              <a:rPr lang="fr-CH" dirty="0"/>
              <a:t>Making the meaning of data explicit</a:t>
            </a:r>
          </a:p>
          <a:p>
            <a:pPr lvl="1" eaLnBrk="1" hangingPunct="1"/>
            <a:r>
              <a:rPr lang="fr-CH" dirty="0"/>
              <a:t>SwissProt:  	</a:t>
            </a:r>
            <a:r>
              <a:rPr lang="fr-CH" b="1" dirty="0">
                <a:latin typeface="Courier New" pitchFamily="49" charset="0"/>
              </a:rPr>
              <a:t>&lt;Species&gt; leech &lt;/Species&gt;</a:t>
            </a:r>
            <a:r>
              <a:rPr lang="fr-CH" dirty="0">
                <a:latin typeface="Courier New" pitchFamily="49" charset="0"/>
              </a:rPr>
              <a:t> </a:t>
            </a:r>
          </a:p>
          <a:p>
            <a:pPr lvl="1" eaLnBrk="1" hangingPunct="1"/>
            <a:r>
              <a:rPr lang="fr-CH" dirty="0"/>
              <a:t>EMBLChange: 	</a:t>
            </a:r>
            <a:r>
              <a:rPr lang="fr-CH" b="1" dirty="0">
                <a:latin typeface="Courier New" pitchFamily="49" charset="0"/>
              </a:rPr>
              <a:t>&lt;Organism&gt; leech &lt;/Organism&gt;</a:t>
            </a:r>
          </a:p>
          <a:p>
            <a:endParaRPr lang="fr-CH" dirty="0"/>
          </a:p>
          <a:p>
            <a:pPr algn="ctr"/>
            <a:r>
              <a:rPr lang="fr-CH" b="1" dirty="0"/>
              <a:t>Embedding of schema information into the data </a:t>
            </a:r>
          </a:p>
          <a:p>
            <a:endParaRPr lang="fr-CH" dirty="0">
              <a:sym typeface="Symbol"/>
            </a:endParaRPr>
          </a:p>
        </p:txBody>
      </p:sp>
      <p:sp>
        <p:nvSpPr>
          <p:cNvPr id="4" name="Oval Callout 3"/>
          <p:cNvSpPr/>
          <p:nvPr/>
        </p:nvSpPr>
        <p:spPr bwMode="auto">
          <a:xfrm>
            <a:off x="8278329" y="3554809"/>
            <a:ext cx="3433915" cy="1237763"/>
          </a:xfrm>
          <a:prstGeom prst="wedgeEllipseCallout">
            <a:avLst>
              <a:gd name="adj1" fmla="val -49131"/>
              <a:gd name="adj2" fmla="val 4322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78" tIns="53988" rIns="107978" bIns="53988" numCol="1" rtlCol="0" anchor="ctr" anchorCtr="0" compatLnSpc="1">
            <a:prstTxWarp prst="textNoShape">
              <a:avLst/>
            </a:prstTxWarp>
          </a:bodyPr>
          <a:lstStyle/>
          <a:p>
            <a:pPr defTabSz="1079760"/>
            <a:r>
              <a:rPr lang="en-US" sz="2200" dirty="0">
                <a:latin typeface="Calibri" charset="0"/>
                <a:ea typeface="Calibri" charset="0"/>
                <a:cs typeface="Calibri" charset="0"/>
              </a:rPr>
              <a:t>Application-specific markup (tags)</a:t>
            </a:r>
          </a:p>
        </p:txBody>
      </p:sp>
      <p:sp>
        <p:nvSpPr>
          <p:cNvPr id="5" name="Footer Placeholder 4"/>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72420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4.2.2 Semi-structured Data</a:t>
            </a:r>
          </a:p>
        </p:txBody>
      </p:sp>
      <p:sp>
        <p:nvSpPr>
          <p:cNvPr id="3" name="Content Placeholder 2"/>
          <p:cNvSpPr>
            <a:spLocks noGrp="1"/>
          </p:cNvSpPr>
          <p:nvPr>
            <p:ph idx="1"/>
          </p:nvPr>
        </p:nvSpPr>
        <p:spPr/>
        <p:txBody>
          <a:bodyPr/>
          <a:lstStyle/>
          <a:p>
            <a:r>
              <a:rPr lang="fr-CH" sz="3200" dirty="0"/>
              <a:t>Data that embeds schema information (through tags, markup etc.) to explain the meaning of data values and to relate different data values (e.g. hierarchically) = semi-structured data</a:t>
            </a:r>
          </a:p>
          <a:p>
            <a:endParaRPr lang="fr-CH" sz="3200" dirty="0"/>
          </a:p>
          <a:p>
            <a:r>
              <a:rPr lang="fr-CH" sz="3200" dirty="0"/>
              <a:t>No predefined data structure, no schema required!</a:t>
            </a:r>
          </a:p>
          <a:p>
            <a:pPr eaLnBrk="1" hangingPunct="1"/>
            <a:endParaRPr lang="fr-CH" sz="3200" dirty="0"/>
          </a:p>
          <a:p>
            <a:pPr eaLnBrk="1" hangingPunct="1"/>
            <a:r>
              <a:rPr lang="fr-CH" sz="3200" dirty="0"/>
              <a:t>Examples of semi-structured data</a:t>
            </a:r>
          </a:p>
          <a:p>
            <a:pPr lvl="1" eaLnBrk="1" hangingPunct="1"/>
            <a:r>
              <a:rPr lang="fr-CH" sz="2800" dirty="0"/>
              <a:t>Email</a:t>
            </a:r>
          </a:p>
          <a:p>
            <a:pPr lvl="1" eaLnBrk="1" hangingPunct="1"/>
            <a:r>
              <a:rPr lang="fr-CH" sz="2800" dirty="0"/>
              <a:t>Microformats (e.g. hCard)</a:t>
            </a:r>
          </a:p>
          <a:p>
            <a:pPr lvl="1" eaLnBrk="1" hangingPunct="1"/>
            <a:r>
              <a:rPr lang="fr-CH" sz="2800" dirty="0"/>
              <a:t>JSON</a:t>
            </a:r>
          </a:p>
          <a:p>
            <a:pPr lvl="1" eaLnBrk="1" hangingPunct="1"/>
            <a:r>
              <a:rPr lang="fr-CH" sz="2800" dirty="0"/>
              <a:t>XML (Extensible Markup Language)</a:t>
            </a:r>
          </a:p>
          <a:p>
            <a:endParaRPr lang="en-GB" sz="3200"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434024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en-US" dirty="0"/>
              <a:t>XML – a Document Markup Language</a:t>
            </a:r>
            <a:r>
              <a:rPr lang="fr-CH" dirty="0"/>
              <a:t> </a:t>
            </a:r>
            <a:endParaRPr lang="en-GB" dirty="0"/>
          </a:p>
        </p:txBody>
      </p:sp>
      <p:pic>
        <p:nvPicPr>
          <p:cNvPr id="5124" name="Picture 4"/>
          <p:cNvPicPr>
            <a:picLocks noChangeAspect="1" noChangeArrowheads="1"/>
          </p:cNvPicPr>
          <p:nvPr/>
        </p:nvPicPr>
        <p:blipFill>
          <a:blip r:embed="rId3" cstate="print"/>
          <a:srcRect/>
          <a:stretch>
            <a:fillRect/>
          </a:stretch>
        </p:blipFill>
        <p:spPr bwMode="auto">
          <a:xfrm>
            <a:off x="197988" y="1496307"/>
            <a:ext cx="11186306" cy="5840365"/>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1149754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9DA1851AF78E4423921BD9230A052952"/>
  <p:tag name="TPQUESTIONXML" val="&lt;?xml version=&quot;1.0&quot; encoding=&quot;UTF-8&quot; standalone=&quot;yes&quot;?&gt;&lt;questionlist&gt;&lt;properties&gt;&lt;guid&gt;9FBB0918A94845FB96C3F17C38C0F1BE&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DA1851AF78E4423921BD9230A052952&lt;/guid&gt;&lt;repollguid&gt;A03E805BC64344E4B96C51D6458DD352&lt;/repollguid&gt;&lt;sourceid&gt;F7EE5856712B4346942E869D19C664F1&lt;/sourceid&gt;&lt;questiontext&gt;The type statement in RDF would be expressed in the relational data model by a tabl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020086854D74B358F7FE322BAF49554&lt;/guid&gt;&lt;answertext&gt;with one attribute&lt;/answertext&gt;&lt;valuetype&gt;0&lt;/valuetype&gt;&lt;/answer&gt;&lt;answer&gt;&lt;guid&gt;4B62496FB49042E3BA7E69BE20654FD0&lt;/guid&gt;&lt;answertext&gt;with two attributes&lt;/answertext&gt;&lt;valuetype&gt;0&lt;/valuetype&gt;&lt;/answer&gt;&lt;answer&gt;&lt;guid&gt;45ACC8AFB2F948DB81DF2983770584FC&lt;/guid&gt;&lt;answertext&gt;with three attributes&lt;/answertext&gt;&lt;valuetype&gt;0&lt;/valuetype&gt;&lt;/answer&gt;&lt;answer&gt;&lt;guid&gt;730B1A64C58D4A20980AD773D601305E&lt;/guid&gt;&lt;answertext&gt;cannot be expressed in the relational data model&lt;/answertext&gt;&lt;valuetype&gt;0&lt;/valuetype&gt;&lt;/answer&gt;&lt;/answers&gt;&lt;/multichoice&gt;&lt;/questions&gt;&lt;/questionlist&gt;"/>
  <p:tag name="LIVECHARTING" val="False"/>
  <p:tag name="CHARTTYPE" val="0"/>
  <p:tag name="CHARTDEFINEDCOLORS" val="3,6,10,45,32,50,13,4,9,55,1"/>
  <p:tag name="HASRESULTS" val="True"/>
  <p:tag name="RESULTS" val="The type statement in RDF would be expressed in the relational data model by a table …[;crlf;]17[;]26[;]17[;]False[;]0[;][;crlf;]2.0588[;]2[;]0.639[;]0.4083[;crlf;]3[;]0[;]with one attribute1[;]with one attribute[;][;crlf;]10[;]0[;]with two attributes2[;]with two attributes[;][;crlf;]4[;]0[;]with three attributes3[;]with three attributes[;][;crlf;]0[;]0[;]cannot be expressed in the relational data model4[;]cannot be expressed in the relational data model[;][;crlf;]"/>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SLIDEGUID" val="CC211B02AA1545DB9B5A1CA0B0502D2F"/>
  <p:tag name="AUTOOPENPOLL" val="False"/>
  <p:tag name="TYPE" val="MultiChoiceSlide"/>
  <p:tag name="TPSLIDEBULLETSTYLE" val="2"/>
  <p:tag name="TPQUESTIONXML" val="&lt;?xml version=&quot;1.0&quot; encoding=&quot;UTF-8&quot; standalone=&quot;yes&quot;?&gt;&lt;questionlist&gt;&lt;properties&gt;&lt;guid&gt;2D169F64625B48F18B78D7B19F5CD42F&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CC211B02AA1545DB9B5A1CA0B0502D2F&lt;/guid&gt;&lt;repollguid&gt;E065C540A7044A2CA0CDC226A89D9E9F&lt;/repollguid&gt;&lt;sourceid&gt;907E51ACB5ED4E1882CACC874FF1F48F&lt;/sourceid&gt;&lt;questiontext&gt;Which is tru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3548C8945D5471FB78C1C546E556C85&lt;/guid&gt;&lt;answertext&gt;Reification is used to produce a more compact representation of complex RDF statements&lt;/answertext&gt;&lt;valuetype&gt;0&lt;/valuetype&gt;&lt;/answer&gt;&lt;answer&gt;&lt;guid&gt;7F6F767B5EDC4B4EB6F7CD9C8D3463F4&lt;/guid&gt;&lt;answertext&gt;Reification is needed to make a statement the subject of another statement&lt;/answertext&gt;&lt;valuetype&gt;0&lt;/valuetype&gt;&lt;/answer&gt;&lt;answer&gt;&lt;guid&gt;91AF2BE1E71146A08FF6B8C08012BCF0&lt;/guid&gt;&lt;answertext&gt;Reified statements always make a statement about another statement&lt;/answertext&gt;&lt;valuetype&gt;0&lt;/valuetype&gt;&lt;/answer&gt;&lt;/answers&gt;&lt;/multichoice&gt;&lt;/questions&gt;&lt;/questionlist&gt;"/>
  <p:tag name="LIVECHARTING" val="False"/>
  <p:tag name="CHARTTYPE" val="0"/>
  <p:tag name="CHARTDEFINEDCOLORS" val="3,6,10,45,32,50,13,4,9,55,1"/>
  <p:tag name="HASRESULTS" val="True"/>
  <p:tag name="RESULTS" val="Which is true?[;crlf;]17[;]26[;]17[;]False[;]0[;][;crlf;]2.2353[;]2[;]0.5455[;]0.2976[;crlf;]1[;]0[;]Reification is used to produce a more compact representation of complex RDF statements1[;]Reification is used to produce a more compact representation of complex RDF statements[;][;crlf;]11[;]0[;]Reification is needed to make a statement the subject of another statement2[;]Reification is needed to make a statement the subject of another statement[;][;crlf;]5[;]0[;]Reified statements always make a statement about another statement3[;]Reified statements always make a statement about another statement[;][;crlf;]"/>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SLIDEGUID" val="0CB323A544384C62A352F86C86AC13A2"/>
  <p:tag name="AUTOOPENPOLL" val="False"/>
  <p:tag name="TYPE" val="MultiChoiceSlide"/>
  <p:tag name="TPSLIDEBULLETSTYLE" val="2"/>
  <p:tag name="TPQUESTIONXML" val="&lt;?xml version=&quot;1.0&quot; encoding=&quot;UTF-8&quot; standalone=&quot;yes&quot;?&gt;&lt;questionlist&gt;&lt;properties&gt;&lt;guid&gt;FCE9E886C13E41F1954555D2DE427C2F&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CB323A544384C62A352F86C86AC13A2&lt;/guid&gt;&lt;repollguid&gt;D4087E6A2BA24FB784320344475900BC&lt;/repollguid&gt;&lt;sourceid&gt;3B8440FFAB6E48DC8994EE1F3F370D9B&lt;/sourceid&gt;&lt;questiontext&gt;Which of the following are part of the RDF schema languag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394C11B9848549B8B7AC9E7ED0C845B1&lt;/guid&gt;&lt;answertext&gt;The « type » statement for RDF resources?&lt;/answertext&gt;&lt;valuetype&gt;0&lt;/valuetype&gt;&lt;/answer&gt;&lt;answer&gt;&lt;guid&gt;30C0F1DA4A28479CABC72A1FDABF441E&lt;/guid&gt;&lt;answertext&gt;The « domain » statement for RDF properties?&lt;/answertext&gt;&lt;valuetype&gt;0&lt;/valuetype&gt;&lt;/answer&gt;&lt;answer&gt;&lt;guid&gt;A91405437A3E4586AC09B39C54424FF2&lt;/guid&gt;&lt;answertext&gt;The « subject » statement for RDF statements?&lt;/answertext&gt;&lt;valuetype&gt;0&lt;/valuetype&gt;&lt;/answer&gt;&lt;/answers&gt;&lt;/multichoice&gt;&lt;/questions&gt;&lt;/questionlist&gt;"/>
  <p:tag name="LIVECHARTING" val="False"/>
  <p:tag name="CHARTTYPE" val="0"/>
  <p:tag name="CHARTDEFINEDCOLORS" val="3,6,10,45,32,50,13,4,9,55,1"/>
  <p:tag name="HASRESULTS" val="True"/>
  <p:tag name="RESULTS" val="Which of the following are part of the RDF schema language?[;crlf;]16[;]26[;]16[;]False[;]0[;][;crlf;]1.5[;]1.5[;]0.5[;]0.25[;crlf;]8[;]0[;]The « type » statement for RDF resources?1[;]The « type » statement for RDF resources?[;][;crlf;]8[;]0[;]The « domain » statement for RDF properties?2[;]The « domain » statement for RDF properties?[;][;crlf;]0[;]0[;]The « subject » statement for RDF statements?3[;]The « subject » statement for RDF statements?[;][;crlf;]"/>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SLIDEGUID" val="E6B71375E8874530BA5590992D03F8AD"/>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51BE76D052A9493D96C11512339D8B2E&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6B71375E8874530BA5590992D03F8AD&lt;/guid&gt;&lt;repollguid&gt;614BDBD2F86B43E5BF46902B4A336228&lt;/repollguid&gt;&lt;sourceid&gt;93DD4B78565147249FB74F6256932033&lt;/sourceid&gt;&lt;questiontext&gt;Which of the following is NOT an (instance-level) ontology?&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FD9BD5F11AA44B4DBDB478E0F9D3E36A&lt;/guid&gt;&lt;answertext&gt;Wordnet&lt;/answertext&gt;&lt;valuetype&gt;0&lt;/valuetype&gt;&lt;/answer&gt;&lt;answer&gt;&lt;guid&gt;970A20EF424E40EBB6F3697B52363F81&lt;/guid&gt;&lt;answertext&gt;WikiData&lt;/answertext&gt;&lt;valuetype&gt;0&lt;/valuetype&gt;&lt;/answer&gt;&lt;answer&gt;&lt;guid&gt;1647461CBAA54BCC8A4E198222E00477&lt;/guid&gt;&lt;answertext&gt;Schema.org&lt;/answertext&gt;&lt;valuetype&gt;0&lt;/valuetype&gt;&lt;/answer&gt;&lt;answer&gt;&lt;guid&gt;DC6917E224764279B9596BD5FC13E58B&lt;/guid&gt;&lt;answertext&gt;Google Knowledge Graph&lt;/answertext&gt;&lt;valuetype&gt;0&lt;/valuetype&gt;&lt;/answer&gt;&lt;/answers&gt;&lt;/multichoice&gt;&lt;/questions&gt;&lt;/questionlist&gt;"/>
  <p:tag name="LIVECHARTING" val="False"/>
</p:tagLst>
</file>

<file path=ppt/tags/tag17.xml><?xml version="1.0" encoding="utf-8"?>
<p:tagLst xmlns:a="http://schemas.openxmlformats.org/drawingml/2006/main" xmlns:r="http://schemas.openxmlformats.org/officeDocument/2006/relationships" xmlns:p="http://schemas.openxmlformats.org/presentationml/2006/main">
  <p:tag name="ZEROBASED" val="False"/>
</p:tagLst>
</file>

<file path=ppt/tags/tag1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A7E73771898C4846911057D77E1050F0"/>
  <p:tag name="AUTOOPENPOLL" val="False"/>
  <p:tag name="TYPE" val="MultiChoiceSlide"/>
  <p:tag name="TPSLIDEBULLETSTYLE" val="2"/>
  <p:tag name="TPQUESTIONXML" val="&lt;?xml version=&quot;1.0&quot; encoding=&quot;UTF-8&quot; standalone=&quot;yes&quot;?&gt;&lt;questionlist&gt;&lt;properties&gt;&lt;guid&gt;60DF1ACFB52941449D3DC1A8FFB05ABF&lt;/guid&gt;&lt;date&gt;5/6/2019 10:11:2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A7E73771898C4846911057D77E1050F0&lt;/guid&gt;&lt;repollguid&gt;5F3859AC100F450B8A6927A2A10CDA07&lt;/repollguid&gt;&lt;sourceid&gt;F4173639AC494D3A9D1CECA885389B5D&lt;/sourceid&gt;&lt;questiontext&gt;Semi-structured data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E22F99B21144BCB80ABBDAC33F22D3F&lt;/guid&gt;&lt;answertext&gt;is always schema-less&lt;/answertext&gt;&lt;valuetype&gt;0&lt;/valuetype&gt;&lt;/answer&gt;&lt;answer&gt;&lt;guid&gt;D8C948D841704E1E86E91E3DE5DC26A5&lt;/guid&gt;&lt;answertext&gt;always embeds schema information into the data&lt;/answertext&gt;&lt;valuetype&gt;0&lt;/valuetype&gt;&lt;/answer&gt;&lt;answer&gt;&lt;guid&gt;ABBC9DDC2E854E1CAB77383E80B4F38C&lt;/guid&gt;&lt;answertext&gt;must always be hierarchically structured&lt;/answertext&gt;&lt;valuetype&gt;0&lt;/valuetype&gt;&lt;/answer&gt;&lt;answer&gt;&lt;guid&gt;1BADEC238F3B48B1BE5B39A9B5E883EB&lt;/guid&gt;&lt;answertext&gt;can never be indexed&lt;/answertext&gt;&lt;valuetype&gt;0&lt;/valuetype&gt;&lt;/answer&gt;&lt;/answers&gt;&lt;/multichoice&gt;&lt;/questions&gt;&lt;/questionlist&gt;"/>
  <p:tag name="LIVECHARTING" val="False"/>
  <p:tag name="CHARTTYPE" val="0"/>
  <p:tag name="CHARTDEFINEDCOLORS" val="3,6,10,45,32,50,13,4,9,55,1"/>
  <p:tag name="HASRESULTS" val="True"/>
  <p:tag name="RESULTS" val="Semi-structured data …[;crlf;]21[;]21[;]21[;]False[;]0[;][;crlf;]2.2857[;]2[;]0.6999[;]0.4898[;crlf;]1[;]0[;]is always schema-less1[;]is always schema-less[;][;crlf;]15[;]0[;]always embeds schema information into the data2[;]always embeds schema information into the data[;][;crlf;]3[;]0[;]must always be hierarchically structured3[;]must always be hierarchically structured[;][;crlf;]2[;]0[;]can never be indexed4[;]can never be indexed[;][;crlf;]"/>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110AA0D7BA484241A5B6E6D9270F22E9"/>
  <p:tag name="AUTOOPENPOLL" val="False"/>
  <p:tag name="TYPE" val="MultiChoiceSlide"/>
  <p:tag name="TPSLIDEBULLETSTYLE" val="2"/>
  <p:tag name="TPQUESTIONXML" val="&lt;?xml version=&quot;1.0&quot; encoding=&quot;UTF-8&quot; standalone=&quot;yes&quot;?&gt;&lt;questionlist&gt;&lt;properties&gt;&lt;guid&gt;8D7BB59D404F49A3A35534A87AF3D23F&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10AA0D7BA484241A5B6E6D9270F22E9&lt;/guid&gt;&lt;repollguid&gt;43509ABC69E64562AC71224B19312AC0&lt;/repollguid&gt;&lt;sourceid&gt;132E1852A9B94BEC8F057FCD28554570&lt;/sourceid&gt;&lt;questiontext&gt;Why is XML a document model?&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F9A13490147A4E9998A806324DF2A1FA&lt;/guid&gt;&lt;answertext&gt;It supports application-specific markup&lt;/answertext&gt;&lt;valuetype&gt;0&lt;/valuetype&gt;&lt;/answer&gt;&lt;answer&gt;&lt;guid&gt;F3C52973ABE5470A8BE91FD72990F4EB&lt;/guid&gt;&lt;answertext&gt;It supports domain-specific schemas&lt;/answertext&gt;&lt;valuetype&gt;0&lt;/valuetype&gt;&lt;/answer&gt;&lt;answer&gt;&lt;guid&gt;8BC2730DCDF14601963ABC13957DCCB8&lt;/guid&gt;&lt;answertext&gt;It has a serialized representation&lt;/answertext&gt;&lt;valuetype&gt;0&lt;/valuetype&gt;&lt;/answer&gt;&lt;answer&gt;&lt;guid&gt;CC7D2E58F23D4150BD950A937789AAF2&lt;/guid&gt;&lt;answertext&gt;It uses HTML tags&lt;/answertext&gt;&lt;valuetype&gt;0&lt;/valuetype&gt;&lt;/answer&gt;&lt;/answers&gt;&lt;/multichoice&gt;&lt;/questions&gt;&lt;/questionlist&gt;"/>
  <p:tag name="LIVECHARTING" val="False"/>
  <p:tag name="CHARTTYPE" val="0"/>
  <p:tag name="CHARTDEFINEDCOLORS" val="3,6,10,45,32,50,13,4,9,55,1"/>
  <p:tag name="HASRESULTS" val="True"/>
  <p:tag name="RESULTS" val="Why is XML a document model?[;crlf;]24[;]26[;]24[;]False[;]0[;][;crlf;]2.75[;]3[;]0.7773[;]0.6042[;crlf;]2[;]0[;]It supports application-specific markup1[;]It supports application-specific markup[;][;crlf;]5[;]0[;]It supports domain-specific schemas2[;]It supports domain-specific schemas[;][;crlf;]14[;]0[;]It has a serialized representation3[;]It has a serialized representation[;][;crlf;]3[;]0[;]It uses HTML tags4[;]It uses HTML tags[;][;crlf;]"/>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9D81A7B6B7714B2082E7CD4656B311E9"/>
  <p:tag name="AUTOOPENPOLL" val="False"/>
  <p:tag name="TYPE" val="MultiChoiceSlide"/>
  <p:tag name="TPSLIDEBULLETSTYLE" val="2"/>
  <p:tag name="TPQUESTIONXML" val="&lt;?xml version=&quot;1.0&quot; encoding=&quot;UTF-8&quot; standalone=&quot;yes&quot;?&gt;&lt;questionlist&gt;&lt;properties&gt;&lt;guid&gt;CE3197DB063B4C81BB6F32EE6FB3C3D6&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D81A7B6B7714B2082E7CD4656B311E9&lt;/guid&gt;&lt;repollguid&gt;3456EB20EB3C4BFBB87859DE3030EB3C&lt;/repollguid&gt;&lt;sourceid&gt;1AE8DC00C2EC4F9BA35D1CD6B016C915&lt;/sourceid&gt;&lt;questiontext&gt;An ontology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000278A2C5D46FCA68035938FA692D8&lt;/guid&gt;&lt;answertext&gt;helps to separate layout issues from the structural representation of data&lt;/answertext&gt;&lt;valuetype&gt;0&lt;/valuetype&gt;&lt;/answer&gt;&lt;answer&gt;&lt;guid&gt;2B63B1AA8F5C43EF9256F186B24DA7F5&lt;/guid&gt;&lt;answertext&gt;provides a common syntactic framework to represent standardized domain models&lt;/answertext&gt;&lt;valuetype&gt;0&lt;/valuetype&gt;&lt;/answer&gt;&lt;answer&gt;&lt;guid&gt;8D1164E7B3BA4C6CA17ACD44C51EB225&lt;/guid&gt;&lt;answertext&gt;can be used as an annotation framework for integrating semantically heterogeneous databases&lt;/answertext&gt;&lt;valuetype&gt;0&lt;/valuetype&gt;&lt;/answer&gt;&lt;/answers&gt;&lt;/multichoice&gt;&lt;/questions&gt;&lt;/questionlist&gt;"/>
  <p:tag name="LIVECHARTING" val="False"/>
  <p:tag name="CHARTTYPE" val="0"/>
  <p:tag name="CHARTDEFINEDCOLORS" val="3,6,10,45,32,50,13,4,9,55,1"/>
  <p:tag name="HASRESULTS" val="True"/>
  <p:tag name="RESULTS" val="An ontology …[;crlf;]22[;]26[;]22[;]False[;]0[;][;crlf;]2.4091[;]2[;]0.4917[;]0.2417[;crlf;]0[;]0[;]helps to separate layout issues from the structural representation of data1[;]helps to separate layout issues from the structural representation of data[;][;crlf;]13[;]0[;]provides a common syntactic framework to represent standardized domain models2[;]provides a common syntactic framework to represent standardized domain models[;][;crlf;]9[;]0[;]can be used as an annotation framework for integrating semantically heterogeneous databases3[;]can be used as an annotation framework for integrating semantically heterogeneous databases[;][;crlf;]"/>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B7D05AA57D6A48A1A3CE5961B181F604"/>
  <p:tag name="AUTOOPENPOLL" val="False"/>
  <p:tag name="TYPE" val="MultiChoiceSlide"/>
  <p:tag name="TPSLIDEBULLETSTYLE" val="2"/>
  <p:tag name="TPQUESTIONXML" val="&lt;?xml version=&quot;1.0&quot; encoding=&quot;UTF-8&quot; standalone=&quot;yes&quot;?&gt;&lt;questionlist&gt;&lt;properties&gt;&lt;guid&gt;7DB9E25B96C84016963386376F19604B&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7D05AA57D6A48A1A3CE5961B181F604&lt;/guid&gt;&lt;repollguid&gt;A03E805BC64344E4B96C51D6458DD352&lt;/repollguid&gt;&lt;sourceid&gt;F7EE5856712B4346942E869D19C664F1&lt;/sourceid&gt;&lt;questiontext&gt;A basic statement in RDF would be expressed in the relational data model by a tabl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020086854D74B358F7FE322BAF49554&lt;/guid&gt;&lt;answertext&gt;with one attribute&lt;/answertext&gt;&lt;valuetype&gt;0&lt;/valuetype&gt;&lt;/answer&gt;&lt;answer&gt;&lt;guid&gt;4B62496FB49042E3BA7E69BE20654FD0&lt;/guid&gt;&lt;answertext&gt;with two attributes&lt;/answertext&gt;&lt;valuetype&gt;0&lt;/valuetype&gt;&lt;/answer&gt;&lt;answer&gt;&lt;guid&gt;45ACC8AFB2F948DB81DF2983770584FC&lt;/guid&gt;&lt;answertext&gt;with three attributes&lt;/answertext&gt;&lt;valuetype&gt;0&lt;/valuetype&gt;&lt;/answer&gt;&lt;answer&gt;&lt;guid&gt;730B1A64C58D4A20980AD773D601305E&lt;/guid&gt;&lt;answertext&gt;cannot be expressed in the relational data model&lt;/answertext&gt;&lt;valuetype&gt;0&lt;/valuetype&gt;&lt;/answer&gt;&lt;/answers&gt;&lt;/multichoice&gt;&lt;/questions&gt;&lt;/questionlist&gt;"/>
  <p:tag name="LIVECHARTING" val="False"/>
  <p:tag name="CHARTTYPE" val="0"/>
  <p:tag name="CHARTDEFINEDCOLORS" val="3,6,10,45,32,50,13,4,9,55,1"/>
  <p:tag name="HASRESULTS" val="True"/>
  <p:tag name="RESULTS" val="A basic statement in RDF would be expressed in the relational data model by a table …[;crlf;]19[;]26[;]19[;]False[;]0[;][;crlf;]2.6842[;]3[;]0.7982[;]0.6371[;crlf;]2[;]0[;]with one attribute1[;]with one attribute[;][;crlf;]4[;]0[;]with two attributes2[;]with two attributes[;][;crlf;]11[;]0[;]with three attributes3[;]with three attributes[;][;crlf;]2[;]0[;]cannot be expressed in the relational data model4[;]cannot be expressed in the relational data model[;][;crlf;]"/>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36479</TotalTime>
  <Words>11803</Words>
  <Application>Microsoft Macintosh PowerPoint</Application>
  <PresentationFormat>Custom</PresentationFormat>
  <Paragraphs>851</Paragraphs>
  <Slides>59</Slides>
  <Notes>59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vt:lpstr>
      <vt:lpstr>Calibri</vt:lpstr>
      <vt:lpstr>Comic Sans MS</vt:lpstr>
      <vt:lpstr>Courier</vt:lpstr>
      <vt:lpstr>Courier New</vt:lpstr>
      <vt:lpstr>Tempus Sans ITC</vt:lpstr>
      <vt:lpstr>Verdana</vt:lpstr>
      <vt:lpstr>part1 XML</vt:lpstr>
      <vt:lpstr>4.2 Knowledge Representation</vt:lpstr>
      <vt:lpstr>4.2.1 Representation of Semantics</vt:lpstr>
      <vt:lpstr>Database Schemas</vt:lpstr>
      <vt:lpstr>Data on the Web</vt:lpstr>
      <vt:lpstr>Using HTML to Structure Data</vt:lpstr>
      <vt:lpstr>Web Scraping</vt:lpstr>
      <vt:lpstr>Application-specific Markup</vt:lpstr>
      <vt:lpstr>4.2.2 Semi-structured Data</vt:lpstr>
      <vt:lpstr>XML – a Document Markup Language </vt:lpstr>
      <vt:lpstr>XML- a Semi-structured Data Model</vt:lpstr>
      <vt:lpstr>Schema-less data</vt:lpstr>
      <vt:lpstr>Serialization: Data and Documents</vt:lpstr>
      <vt:lpstr>Semi-structured data …</vt:lpstr>
      <vt:lpstr>Why is XML a document model and not just a general data model?</vt:lpstr>
      <vt:lpstr>Serialised vs. Semi-structured Data</vt:lpstr>
      <vt:lpstr>4.2.3 The Semantic Web</vt:lpstr>
      <vt:lpstr>The Vision of W3C: Semantic Web</vt:lpstr>
      <vt:lpstr>Three Ways to Overcome Semantic Heterogeneity</vt:lpstr>
      <vt:lpstr>Mapping: Three Approaches</vt:lpstr>
      <vt:lpstr>Direct Schema Mapping</vt:lpstr>
      <vt:lpstr>Schema Matching Tools</vt:lpstr>
      <vt:lpstr>Matching with LLMs</vt:lpstr>
      <vt:lpstr>Mediated Mappings</vt:lpstr>
      <vt:lpstr>Ontologies</vt:lpstr>
      <vt:lpstr>Creating Ontologies</vt:lpstr>
      <vt:lpstr>Modeling and Encoding of Ontologies</vt:lpstr>
      <vt:lpstr>Model Requirements for Ontologies</vt:lpstr>
      <vt:lpstr>W3C Web architecture</vt:lpstr>
      <vt:lpstr>An ontology …</vt:lpstr>
      <vt:lpstr>4.2.4 RDF - Resource Description Framework</vt:lpstr>
      <vt:lpstr>RDF Model</vt:lpstr>
      <vt:lpstr>RDF Statements Example</vt:lpstr>
      <vt:lpstr>RDF Syntax</vt:lpstr>
      <vt:lpstr>Typing Resources</vt:lpstr>
      <vt:lpstr>RDF Complex Values</vt:lpstr>
      <vt:lpstr>RDF Containers</vt:lpstr>
      <vt:lpstr>Creating New Resources</vt:lpstr>
      <vt:lpstr>A basic statement in RDF would be expressed in the relational data model by a table …</vt:lpstr>
      <vt:lpstr>The type statement in RDF would be expressed in the relational data model by a table …</vt:lpstr>
      <vt:lpstr>RDF Reification</vt:lpstr>
      <vt:lpstr>RDF Reification - Syntax</vt:lpstr>
      <vt:lpstr>RDF Schema - Classification</vt:lpstr>
      <vt:lpstr>RDF Schema - Properties</vt:lpstr>
      <vt:lpstr>RDF Schema - Syntax</vt:lpstr>
      <vt:lpstr>Which is true?</vt:lpstr>
      <vt:lpstr>Which of the following are part of the RDF schema language?</vt:lpstr>
      <vt:lpstr>4.2.5 Semantic Web Resources </vt:lpstr>
      <vt:lpstr>WordNet</vt:lpstr>
      <vt:lpstr>WordNet Example</vt:lpstr>
      <vt:lpstr>WikiData</vt:lpstr>
      <vt:lpstr>Example WikiData</vt:lpstr>
      <vt:lpstr>Google Knowledge Graph</vt:lpstr>
      <vt:lpstr>Schema.org</vt:lpstr>
      <vt:lpstr>Example</vt:lpstr>
      <vt:lpstr>Encoding</vt:lpstr>
      <vt:lpstr>Linked Open Data</vt:lpstr>
      <vt:lpstr>Linked Open Data Example</vt:lpstr>
      <vt:lpstr>Which of the following is NOT an (instance-level) ontology?</vt:lpstr>
      <vt:lpstr>References</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Negar Foroutan</cp:lastModifiedBy>
  <cp:revision>544</cp:revision>
  <cp:lastPrinted>2022-12-06T16:02:54Z</cp:lastPrinted>
  <dcterms:created xsi:type="dcterms:W3CDTF">2002-10-01T12:44:42Z</dcterms:created>
  <dcterms:modified xsi:type="dcterms:W3CDTF">2023-11-22T15:12:04Z</dcterms:modified>
</cp:coreProperties>
</file>